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52"/>
  </p:notesMasterIdLst>
  <p:sldIdLst>
    <p:sldId id="275" r:id="rId3"/>
    <p:sldId id="716" r:id="rId4"/>
    <p:sldId id="634" r:id="rId5"/>
    <p:sldId id="677" r:id="rId6"/>
    <p:sldId id="723" r:id="rId7"/>
    <p:sldId id="755" r:id="rId8"/>
    <p:sldId id="722" r:id="rId9"/>
    <p:sldId id="717" r:id="rId10"/>
    <p:sldId id="676" r:id="rId11"/>
    <p:sldId id="726" r:id="rId12"/>
    <p:sldId id="729" r:id="rId13"/>
    <p:sldId id="730" r:id="rId14"/>
    <p:sldId id="731" r:id="rId15"/>
    <p:sldId id="732" r:id="rId16"/>
    <p:sldId id="696" r:id="rId17"/>
    <p:sldId id="658" r:id="rId18"/>
    <p:sldId id="643" r:id="rId19"/>
    <p:sldId id="636" r:id="rId20"/>
    <p:sldId id="733" r:id="rId21"/>
    <p:sldId id="698" r:id="rId22"/>
    <p:sldId id="650" r:id="rId23"/>
    <p:sldId id="727" r:id="rId24"/>
    <p:sldId id="649" r:id="rId25"/>
    <p:sldId id="728" r:id="rId26"/>
    <p:sldId id="651" r:id="rId27"/>
    <p:sldId id="652" r:id="rId28"/>
    <p:sldId id="653" r:id="rId29"/>
    <p:sldId id="756" r:id="rId30"/>
    <p:sldId id="757" r:id="rId31"/>
    <p:sldId id="656" r:id="rId32"/>
    <p:sldId id="654" r:id="rId33"/>
    <p:sldId id="657" r:id="rId34"/>
    <p:sldId id="758" r:id="rId35"/>
    <p:sldId id="699" r:id="rId36"/>
    <p:sldId id="734" r:id="rId37"/>
    <p:sldId id="759" r:id="rId38"/>
    <p:sldId id="704" r:id="rId39"/>
    <p:sldId id="700" r:id="rId40"/>
    <p:sldId id="701" r:id="rId41"/>
    <p:sldId id="702" r:id="rId42"/>
    <p:sldId id="703" r:id="rId43"/>
    <p:sldId id="648" r:id="rId44"/>
    <p:sldId id="662" r:id="rId45"/>
    <p:sldId id="762" r:id="rId46"/>
    <p:sldId id="761" r:id="rId47"/>
    <p:sldId id="760" r:id="rId48"/>
    <p:sldId id="663" r:id="rId49"/>
    <p:sldId id="665" r:id="rId50"/>
    <p:sldId id="66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74" d="100"/>
          <a:sy n="74" d="100"/>
        </p:scale>
        <p:origin x="34" y="1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2.png>
</file>

<file path=ppt/media/image21.png>
</file>

<file path=ppt/media/image24.png>
</file>

<file path=ppt/media/image25.png>
</file>

<file path=ppt/media/image250.png>
</file>

<file path=ppt/media/image3.png>
</file>

<file path=ppt/media/image4.png>
</file>

<file path=ppt/media/image40.png>
</file>

<file path=ppt/media/image410.png>
</file>

<file path=ppt/media/image42.png>
</file>

<file path=ppt/media/image5.png>
</file>

<file path=ppt/media/image6.png>
</file>

<file path=ppt/media/image60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60DB7-3564-4028-881B-4A225B453265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53DAB-225E-4C94-B4AB-0DAFDAA76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604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14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23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68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323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79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093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01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99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13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491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297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570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157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462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206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464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858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862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5997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166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361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605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08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199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1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1469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907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87376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25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9611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643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1576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2155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168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21362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03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91306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521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94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90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718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837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15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C5912-CAA7-4FB7-965B-638681FFCE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C3D0E1-4B2E-4D02-B716-46C6957C2E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131D9-15AB-48BB-8030-6175A546A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FABB9-0CC8-4432-925B-39F4593F5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BD0F9-4858-496F-BEF5-699809086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81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D696E-352C-49B2-9E02-5B7A7152E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0A0937-9F6F-4CE8-BAB0-DA6EA1A33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F0085-FB03-4A5C-9D66-580A92FD7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890D2-4DBA-44DB-B786-024024064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0AECD-947A-4D5C-BC32-A0EFDBC43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99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9A070C-9203-44D4-9389-42F341A01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A0DB5-DBBA-4022-8560-ADA0E8321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63C7A-C164-49A8-8A99-41A63CEFF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0F653-49BF-4261-B3D3-C2246834A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A5250-D0E5-442A-98E8-64DB2FF8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589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45989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7936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93273" y="5132441"/>
            <a:ext cx="8409867" cy="1460779"/>
          </a:xfrm>
          <a:prstGeom prst="rect">
            <a:avLst/>
          </a:prstGeom>
        </p:spPr>
        <p:txBody>
          <a:bodyPr lIns="137160" tIns="137160" rIns="137160" bIns="137160" anchor="b" anchorCtr="0">
            <a:normAutofit/>
          </a:bodyPr>
          <a:lstStyle>
            <a:lvl1pPr marL="0" indent="0" algn="l" defTabSz="914052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lang="en-US" sz="2400" b="0" kern="0" spc="0" baseline="0" dirty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3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58945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D92556-C7BC-4DE3-9278-20DEB5669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D6B4E-9726-48B7-95FC-86DC5068328F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F3D86-F32C-46DE-BDA1-539591F02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78CCB-6CF9-4770-B736-7F633976F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99AF1-9C60-444A-B0F3-23DBD8E42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19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866E9-C3C0-48BB-817F-E7E1E3366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9DF04-827A-4ED9-A7C9-CED392FA0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5C4C6-E792-4319-9E04-4F71ED953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5B080-AB8A-421E-8F0D-69D84EC87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587AB-3A54-4CD4-89FA-0FBC0F966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20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61D9C-3FFC-41D3-A198-B22DC5C58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99C15-240F-4D3C-AD19-127FB016E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B87E9-2100-4242-B4CB-E46FEBE6E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67874-A9A3-4444-AEA5-B0C2FA92E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D42EC-871E-4097-966D-9E0CA0E2A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FC38C-5C11-4496-8021-D48C6F3BA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EF58E-F443-4946-9A4B-A464F3D480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CA899-E094-48B9-9B76-B701C9261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14799-DB41-4C22-9EA1-F073A4C3C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33724-A031-46F9-80C9-7DDBA9910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D850D-AB31-4191-AF92-22470AD9E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5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5B26F-CE03-4F26-ACA2-1ED1EA5C4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CCA1B-F800-4A2F-AAE3-CEE1ABBB7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8DE177-5235-4882-AA01-3ECE06D5E7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E47571-62F7-4D47-8D88-F2ACF4DDF0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81A0C0-4AE7-4352-B7C3-413D81029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9137CF-787D-421F-9BCF-BE694F2C8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1DC48C-602E-4939-8349-51D56B3DB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7E9656-0087-4E23-BC8F-950C952D1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78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DC3D7-8634-48B6-8FB7-067081039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5D6755-34D7-4A06-AB10-27C7E465D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24AC4E-DD1A-4FA0-B432-BC904BF8A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3E03D-D14C-48DF-AABC-EDD1A1D72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FB963-D414-412C-B10C-6C29FE331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9C5DE7-18E4-40B9-B98D-04A22F32C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CC35D5-3E63-4B51-9F0E-920E73630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7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9D0A-B97D-4DDD-BFD9-5A01EDAD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9C32E-EC8D-4F8B-B815-339B90CA5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A288C-1BE4-497F-98B7-2E5077151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72D46-EAD4-415C-A624-2DB4438E6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6A0B4-5110-4D5C-8247-255820C64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6BEED2-7596-4C63-A4DC-15263A370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60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05D6E-010D-46DE-B7B8-26F95CD65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5B9DBE-02E5-412E-B5E1-0EF016EDD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5AC693-2794-4EE2-8CE4-2CF839816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6179B-BD06-434D-88BE-2FCE99756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289BE-7FA3-47F1-8A2E-0BC035511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843D9-897E-4FA7-A95A-7AFDDBA9F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19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12EE92-87CB-4FD5-B91D-C59EC8D51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BF0E1-A364-40B5-BC0C-3BE9D9A14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310C0-F0F3-4F98-81D3-906780F89F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B3463-61C8-4819-BC9A-C94FD847F060}" type="datetimeFigureOut">
              <a:rPr lang="en-US" smtClean="0"/>
              <a:t>7/28/2024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0BF1B-55AF-4313-A077-2E67AE818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13C8F-10C2-41C1-87DB-2A43F3AFC2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45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79514" y="182215"/>
            <a:ext cx="11524432" cy="1063487"/>
          </a:xfrm>
          <a:prstGeom prst="rect">
            <a:avLst/>
          </a:prstGeom>
        </p:spPr>
        <p:txBody>
          <a:bodyPr vert="horz" lIns="91409" tIns="45705" rIns="91409" bIns="45705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65163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088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</p:titleStyle>
    <p:bodyStyle>
      <a:lvl1pPr marL="342783" indent="-342783" algn="l" defTabSz="914088" rtl="0" eaLnBrk="1" latinLnBrk="0" hangingPunct="1">
        <a:spcBef>
          <a:spcPts val="1200"/>
        </a:spcBef>
        <a:buFont typeface="Arial" pitchFamily="34" charset="0"/>
        <a:buChar char="•"/>
        <a:defRPr sz="3200" b="1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  <a:lvl2pPr marL="742698" indent="-285652" algn="l" defTabSz="914088" rtl="0" eaLnBrk="1" latinLnBrk="0" hangingPunct="1">
        <a:spcBef>
          <a:spcPts val="300"/>
        </a:spcBef>
        <a:spcAft>
          <a:spcPts val="300"/>
        </a:spcAft>
        <a:buFont typeface="Arial" pitchFamily="34" charset="0"/>
        <a:buChar char="–"/>
        <a:defRPr sz="28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2pPr>
      <a:lvl3pPr marL="1142612" indent="-228522" algn="l" defTabSz="914088" rtl="0" eaLnBrk="1" latinLnBrk="0" hangingPunct="1">
        <a:spcBef>
          <a:spcPts val="200"/>
        </a:spcBef>
        <a:spcAft>
          <a:spcPts val="200"/>
        </a:spcAft>
        <a:buFont typeface="Arial" pitchFamily="34" charset="0"/>
        <a:buChar char="•"/>
        <a:defRPr sz="24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3pPr>
      <a:lvl4pPr marL="1599657" indent="-228522" algn="l" defTabSz="914088" rtl="0" eaLnBrk="1" latinLnBrk="0" hangingPunct="1">
        <a:spcBef>
          <a:spcPct val="20000"/>
        </a:spcBef>
        <a:buFont typeface="Arial" pitchFamily="34" charset="0"/>
        <a:buChar char="–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4pPr>
      <a:lvl5pPr marL="2056700" indent="-228522" algn="l" defTabSz="914088" rtl="0" eaLnBrk="1" latinLnBrk="0" hangingPunct="1">
        <a:spcBef>
          <a:spcPct val="20000"/>
        </a:spcBef>
        <a:buFont typeface="Arial" pitchFamily="34" charset="0"/>
        <a:buChar char="»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5pPr>
      <a:lvl6pPr marL="2513745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89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33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78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4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8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33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7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22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67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11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5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nning.com/books/advanced-algorithms-and-data-structure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ustering.html#dbscan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lobal.oup.com/academic/product/networks-9780198805090?cc=us&amp;lang=en&amp;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0711.0189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cikit-learn.org/stable/modules/clustering.html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ustering.html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ftp/arxiv/papers/1301/1301.3849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619" y="968479"/>
            <a:ext cx="11016761" cy="297377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CSCI E-96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Data Mining, Exploration and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Discovery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Introduction to Clustering Models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Part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0291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950" y="4619819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8636C8FC-9C07-4DFA-B141-EBF94D41D6A9}"/>
              </a:ext>
            </a:extLst>
          </p:cNvPr>
          <p:cNvSpPr txBox="1">
            <a:spLocks/>
          </p:cNvSpPr>
          <p:nvPr/>
        </p:nvSpPr>
        <p:spPr>
          <a:xfrm>
            <a:off x="1524000" y="6363896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Copyright 2020,2021, 2022, 2023, 2024, Stephen F Elston. All rights reserved.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056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333375" y="896078"/>
                <a:ext cx="11525250" cy="552377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A dissimilarity matrix contains the differences between each case </a:t>
                </a:r>
                <a:r>
                  <a:rPr lang="en-US" i="1" dirty="0">
                    <a:latin typeface="+mn-lt"/>
                  </a:rPr>
                  <a:t>x</a:t>
                </a:r>
                <a:r>
                  <a:rPr lang="en-US" i="1" baseline="-25000" dirty="0">
                    <a:latin typeface="+mn-lt"/>
                  </a:rPr>
                  <a:t>i</a:t>
                </a:r>
                <a:r>
                  <a:rPr lang="en-US" dirty="0">
                    <a:latin typeface="+mn-lt"/>
                  </a:rPr>
                  <a:t> and every other case </a:t>
                </a:r>
                <a:r>
                  <a:rPr lang="en-US" i="1" dirty="0" err="1">
                    <a:latin typeface="+mn-lt"/>
                  </a:rPr>
                  <a:t>x’</a:t>
                </a:r>
                <a:r>
                  <a:rPr lang="en-US" i="1" baseline="-25000" dirty="0" err="1">
                    <a:latin typeface="+mn-lt"/>
                  </a:rPr>
                  <a:t>i</a:t>
                </a:r>
                <a:r>
                  <a:rPr lang="en-US" dirty="0">
                    <a:latin typeface="+mn-lt"/>
                  </a:rPr>
                  <a:t>,</a:t>
                </a:r>
                <a:r>
                  <a:rPr lang="en-US" i="1" dirty="0">
                    <a:latin typeface="+mn-lt"/>
                  </a:rPr>
                  <a:t> d(x</a:t>
                </a:r>
                <a:r>
                  <a:rPr lang="en-US" i="1" baseline="-25000" dirty="0">
                    <a:latin typeface="+mn-lt"/>
                  </a:rPr>
                  <a:t>i</a:t>
                </a:r>
                <a:r>
                  <a:rPr lang="en-US" i="1" dirty="0">
                    <a:latin typeface="+mn-lt"/>
                  </a:rPr>
                  <a:t>, </a:t>
                </a:r>
                <a:r>
                  <a:rPr lang="en-US" i="1" dirty="0" err="1">
                    <a:latin typeface="+mn-lt"/>
                  </a:rPr>
                  <a:t>x’</a:t>
                </a:r>
                <a:r>
                  <a:rPr lang="en-US" i="1" baseline="-25000" dirty="0" err="1">
                    <a:latin typeface="+mn-lt"/>
                  </a:rPr>
                  <a:t>i</a:t>
                </a:r>
                <a:r>
                  <a:rPr lang="en-US" i="1" dirty="0">
                    <a:latin typeface="+mn-lt"/>
                  </a:rPr>
                  <a:t>)</a:t>
                </a:r>
                <a:endParaRPr lang="en-US" sz="2800" i="1" baseline="-25000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a dense </a:t>
                </a:r>
                <a:r>
                  <a:rPr lang="en-US" b="1" dirty="0">
                    <a:latin typeface="+mn-lt"/>
                  </a:rPr>
                  <a:t>computationally intensive </a:t>
                </a:r>
                <a:r>
                  <a:rPr lang="en-US" dirty="0">
                    <a:latin typeface="+mn-lt"/>
                  </a:rPr>
                  <a:t>and </a:t>
                </a:r>
                <a:r>
                  <a:rPr lang="en-US" b="1" dirty="0">
                    <a:latin typeface="+mn-lt"/>
                  </a:rPr>
                  <a:t>memory intensive representation:</a:t>
                </a:r>
                <a:r>
                  <a:rPr lang="en-US" dirty="0">
                    <a:latin typeface="+mn-lt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𝑶</m:t>
                    </m:r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1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e>
                              <m: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p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</m:e>
                    </m:d>
                    <m:r>
                      <a:rPr lang="en-US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How can we do better?    </a:t>
                </a:r>
              </a:p>
              <a:p>
                <a:r>
                  <a:rPr lang="en-US" b="1" dirty="0">
                    <a:latin typeface="+mn-lt"/>
                  </a:rPr>
                  <a:t>Use a sparse graph representation!</a:t>
                </a:r>
              </a:p>
              <a:p>
                <a:pPr marL="0" indent="0">
                  <a:buNone/>
                </a:pPr>
                <a:endParaRPr lang="en-US" b="1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333375" y="896078"/>
                <a:ext cx="11525250" cy="5523771"/>
              </a:xfrm>
              <a:blipFill>
                <a:blip r:embed="rId3"/>
                <a:stretch>
                  <a:fillRect l="-1111" t="-1876" r="-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821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8"/>
            <a:ext cx="11525250" cy="5523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A dissimilarity matrix contains the differences between each case </a:t>
            </a:r>
            <a:r>
              <a:rPr lang="en-US" i="1" dirty="0">
                <a:latin typeface="+mn-lt"/>
              </a:rPr>
              <a:t>x</a:t>
            </a:r>
            <a:r>
              <a:rPr lang="en-US" i="1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 and every other case </a:t>
            </a:r>
            <a:r>
              <a:rPr lang="en-US" i="1" dirty="0" err="1">
                <a:latin typeface="+mn-lt"/>
              </a:rPr>
              <a:t>x’</a:t>
            </a:r>
            <a:r>
              <a:rPr lang="en-US" i="1" baseline="-25000" dirty="0" err="1">
                <a:latin typeface="+mn-lt"/>
              </a:rPr>
              <a:t>i</a:t>
            </a:r>
            <a:r>
              <a:rPr lang="en-US" dirty="0">
                <a:latin typeface="+mn-lt"/>
              </a:rPr>
              <a:t>,</a:t>
            </a:r>
            <a:r>
              <a:rPr lang="en-US" i="1" dirty="0">
                <a:latin typeface="+mn-lt"/>
              </a:rPr>
              <a:t> d(x</a:t>
            </a:r>
            <a:r>
              <a:rPr lang="en-US" i="1" baseline="-25000" dirty="0">
                <a:latin typeface="+mn-lt"/>
              </a:rPr>
              <a:t>i</a:t>
            </a:r>
            <a:r>
              <a:rPr lang="en-US" i="1" dirty="0">
                <a:latin typeface="+mn-lt"/>
              </a:rPr>
              <a:t>, </a:t>
            </a:r>
            <a:r>
              <a:rPr lang="en-US" i="1" dirty="0" err="1">
                <a:latin typeface="+mn-lt"/>
              </a:rPr>
              <a:t>x’</a:t>
            </a:r>
            <a:r>
              <a:rPr lang="en-US" i="1" baseline="-25000" dirty="0" err="1">
                <a:latin typeface="+mn-lt"/>
              </a:rPr>
              <a:t>i</a:t>
            </a:r>
            <a:r>
              <a:rPr lang="en-US" i="1" dirty="0">
                <a:latin typeface="+mn-lt"/>
              </a:rPr>
              <a:t>)</a:t>
            </a:r>
            <a:endParaRPr lang="en-US" sz="2800" i="1" baseline="-25000" dirty="0">
              <a:latin typeface="+mn-lt"/>
            </a:endParaRPr>
          </a:p>
          <a:p>
            <a:r>
              <a:rPr lang="en-US" b="1" dirty="0">
                <a:latin typeface="+mn-lt"/>
              </a:rPr>
              <a:t>Sparse graph representation</a:t>
            </a:r>
            <a:r>
              <a:rPr lang="en-US" dirty="0">
                <a:latin typeface="+mn-lt"/>
              </a:rPr>
              <a:t> reduces computation and memory use    </a:t>
            </a:r>
          </a:p>
          <a:p>
            <a:r>
              <a:rPr lang="en-US" dirty="0">
                <a:latin typeface="+mn-lt"/>
              </a:rPr>
              <a:t>In many practical situations only need measure for closest neighbors   </a:t>
            </a:r>
          </a:p>
          <a:p>
            <a:pPr lvl="1"/>
            <a:r>
              <a:rPr lang="en-US" dirty="0">
                <a:latin typeface="+mn-lt"/>
              </a:rPr>
              <a:t>Construct graph of </a:t>
            </a:r>
            <a:r>
              <a:rPr lang="en-US" b="1" dirty="0">
                <a:latin typeface="+mn-lt"/>
              </a:rPr>
              <a:t>nearest neighbors     </a:t>
            </a:r>
          </a:p>
          <a:p>
            <a:pPr lvl="1"/>
            <a:r>
              <a:rPr lang="en-US" dirty="0">
                <a:latin typeface="+mn-lt"/>
              </a:rPr>
              <a:t>Only compute and store measure for edges between nearest neighbors    </a:t>
            </a:r>
          </a:p>
          <a:p>
            <a:r>
              <a:rPr lang="en-US" dirty="0">
                <a:latin typeface="+mn-lt"/>
              </a:rPr>
              <a:t>Ways to define nearest neighbor      </a:t>
            </a:r>
          </a:p>
          <a:p>
            <a:pPr lvl="1"/>
            <a:r>
              <a:rPr lang="en-US" dirty="0">
                <a:latin typeface="+mn-lt"/>
              </a:rPr>
              <a:t>Neighbors within radius </a:t>
            </a:r>
            <a:r>
              <a:rPr lang="en-US" b="1" dirty="0">
                <a:latin typeface="+mn-lt"/>
              </a:rPr>
              <a:t>r</a:t>
            </a:r>
          </a:p>
          <a:p>
            <a:pPr lvl="1"/>
            <a:r>
              <a:rPr lang="en-US" dirty="0">
                <a:latin typeface="+mn-lt"/>
              </a:rPr>
              <a:t>Nearest </a:t>
            </a:r>
            <a:r>
              <a:rPr lang="en-US" b="1" dirty="0">
                <a:latin typeface="+mn-lt"/>
              </a:rPr>
              <a:t>k </a:t>
            </a:r>
            <a:r>
              <a:rPr lang="en-US" dirty="0">
                <a:latin typeface="+mn-lt"/>
              </a:rPr>
              <a:t>neighbors     </a:t>
            </a:r>
            <a:endParaRPr lang="en-US" b="1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936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30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Sparse graph representation</a:t>
            </a:r>
            <a:r>
              <a:rPr lang="en-US" dirty="0">
                <a:latin typeface="+mn-lt"/>
              </a:rPr>
              <a:t> reduces computation and memory use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48DED-98F8-A31E-5342-F683E842C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362" y="1398559"/>
            <a:ext cx="5263486" cy="53799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/>
              <p:nvPr/>
            </p:nvSpPr>
            <p:spPr>
              <a:xfrm>
                <a:off x="396498" y="1709893"/>
                <a:ext cx="5584552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Nearest neighbors within a fixed radius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to select a radius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Connectivity increases with radius 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𝑠𝑝𝑎𝑠𝑒𝑟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𝑔𝑟𝑎𝑝h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𝑐𝑜𝑚𝑝𝑢𝑡𝑎𝑡𝑖𝑜𝑛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𝑚𝑒𝑚𝑜𝑟𝑦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𝑑𝑖𝑠𝑐𝑜𝑛𝑛𝑒𝑐𝑡𝑒𝑑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𝑔𝑟𝑎𝑝h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498" y="1709893"/>
                <a:ext cx="5584552" cy="3539430"/>
              </a:xfrm>
              <a:prstGeom prst="rect">
                <a:avLst/>
              </a:prstGeom>
              <a:blipFill>
                <a:blip r:embed="rId4"/>
                <a:stretch>
                  <a:fillRect l="-1965" t="-1549" r="-4367" b="-39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490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30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Sparse graph representation</a:t>
            </a:r>
            <a:r>
              <a:rPr lang="en-US" dirty="0">
                <a:latin typeface="+mn-lt"/>
              </a:rPr>
              <a:t> reduces computation and memory use 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/>
              <p:nvPr/>
            </p:nvSpPr>
            <p:spPr>
              <a:xfrm>
                <a:off x="396498" y="1709893"/>
                <a:ext cx="5584552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Nearest neighbors within a fixed number of neighbors, </a:t>
                </a:r>
                <a:r>
                  <a:rPr lang="en-US" sz="2800" i="1" dirty="0"/>
                  <a:t>k</a:t>
                </a:r>
                <a:r>
                  <a:rPr lang="en-US" sz="28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to select </a:t>
                </a:r>
                <a:r>
                  <a:rPr lang="en-US" sz="2800" i="1" dirty="0"/>
                  <a:t>k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Connectivity increases with </a:t>
                </a:r>
                <a:r>
                  <a:rPr lang="en-US" sz="2800" i="1" dirty="0"/>
                  <a:t>k</a:t>
                </a:r>
                <a:r>
                  <a:rPr lang="en-US" sz="2800" dirty="0"/>
                  <a:t> 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𝑠𝑝𝑎𝑠𝑒𝑟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𝑔𝑟𝑎𝑝h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𝑐𝑜𝑚𝑝𝑢𝑡𝑎𝑡𝑖𝑜𝑛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𝑚𝑒𝑚𝑜𝑟𝑦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Can get disconnected graph components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498" y="1709893"/>
                <a:ext cx="5584552" cy="3970318"/>
              </a:xfrm>
              <a:prstGeom prst="rect">
                <a:avLst/>
              </a:prstGeom>
              <a:blipFill>
                <a:blip r:embed="rId3"/>
                <a:stretch>
                  <a:fillRect l="-1965" t="-1380" b="-33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297319D1-4DCF-AFF0-425A-78BBDE86D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5349" y="1319284"/>
            <a:ext cx="5225962" cy="547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5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Affinity-Based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158010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Can we build a clustering algorithm using a mapping to a few </a:t>
            </a:r>
            <a:r>
              <a:rPr lang="en-US" b="1" dirty="0">
                <a:latin typeface="+mn-lt"/>
              </a:rPr>
              <a:t>prototypes</a:t>
            </a:r>
            <a:r>
              <a:rPr lang="en-US" dirty="0">
                <a:latin typeface="+mn-lt"/>
              </a:rPr>
              <a:t> or </a:t>
            </a:r>
            <a:r>
              <a:rPr lang="en-US" b="1" dirty="0">
                <a:latin typeface="+mn-lt"/>
              </a:rPr>
              <a:t>exemplar points</a:t>
            </a:r>
            <a:r>
              <a:rPr lang="en-US" dirty="0">
                <a:latin typeface="+mn-lt"/>
              </a:rPr>
              <a:t>? </a:t>
            </a:r>
          </a:p>
          <a:p>
            <a:r>
              <a:rPr lang="en-US" dirty="0">
                <a:latin typeface="+mn-lt"/>
              </a:rPr>
              <a:t>Yes</a:t>
            </a:r>
          </a:p>
          <a:p>
            <a:r>
              <a:rPr lang="en-US" dirty="0">
                <a:latin typeface="+mn-lt"/>
              </a:rPr>
              <a:t>Affinity clustering uses a message passing algorithm to find these </a:t>
            </a:r>
            <a:r>
              <a:rPr lang="en-US" b="1" dirty="0">
                <a:latin typeface="+mn-lt"/>
              </a:rPr>
              <a:t>responsible or exemplar points</a:t>
            </a:r>
            <a:r>
              <a:rPr lang="en-US" dirty="0">
                <a:latin typeface="+mn-lt"/>
              </a:rPr>
              <a:t> and create a graph of cluster members</a:t>
            </a:r>
          </a:p>
          <a:p>
            <a:r>
              <a:rPr lang="en-US" dirty="0">
                <a:latin typeface="+mn-lt"/>
              </a:rPr>
              <a:t>Affinity clustering provides useful results in many situations</a:t>
            </a:r>
          </a:p>
          <a:p>
            <a:pPr lvl="1"/>
            <a:r>
              <a:rPr lang="en-US" dirty="0">
                <a:latin typeface="+mn-lt"/>
              </a:rPr>
              <a:t>Document similarity</a:t>
            </a:r>
          </a:p>
          <a:p>
            <a:pPr lvl="1"/>
            <a:r>
              <a:rPr lang="en-US" dirty="0">
                <a:latin typeface="+mn-lt"/>
              </a:rPr>
              <a:t>Computer vision</a:t>
            </a:r>
          </a:p>
          <a:p>
            <a:pPr lvl="1"/>
            <a:r>
              <a:rPr lang="en-US" dirty="0">
                <a:latin typeface="+mn-lt"/>
              </a:rPr>
              <a:t>Computational genetics</a:t>
            </a:r>
          </a:p>
          <a:p>
            <a:pPr lvl="1"/>
            <a:r>
              <a:rPr lang="en-US" dirty="0">
                <a:latin typeface="+mn-lt"/>
              </a:rPr>
              <a:t>Etc. </a:t>
            </a:r>
          </a:p>
        </p:txBody>
      </p:sp>
    </p:spTree>
    <p:extLst>
      <p:ext uri="{BB962C8B-B14F-4D97-AF65-F5344CB8AC3E}">
        <p14:creationId xmlns:p14="http://schemas.microsoft.com/office/powerpoint/2010/main" val="1507303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Can we build a clustering algorithm using a relationship to a few </a:t>
            </a:r>
            <a:r>
              <a:rPr lang="en-US" b="1" dirty="0">
                <a:latin typeface="+mn-lt"/>
              </a:rPr>
              <a:t>prototypes</a:t>
            </a:r>
            <a:r>
              <a:rPr lang="en-US" dirty="0">
                <a:latin typeface="+mn-lt"/>
              </a:rPr>
              <a:t> or </a:t>
            </a:r>
            <a:r>
              <a:rPr lang="en-US" b="1" dirty="0">
                <a:latin typeface="+mn-lt"/>
              </a:rPr>
              <a:t>exemplar points</a:t>
            </a:r>
            <a:r>
              <a:rPr lang="en-US" dirty="0">
                <a:latin typeface="+mn-lt"/>
              </a:rPr>
              <a:t>? </a:t>
            </a:r>
          </a:p>
          <a:p>
            <a:r>
              <a:rPr lang="en-US" dirty="0">
                <a:latin typeface="+mn-lt"/>
              </a:rPr>
              <a:t>The number of representative points, and clusters, are determined by the algorithms</a:t>
            </a:r>
          </a:p>
          <a:p>
            <a:pPr lvl="1"/>
            <a:r>
              <a:rPr lang="en-US" dirty="0">
                <a:latin typeface="+mn-lt"/>
              </a:rPr>
              <a:t>No need to specify number of clusters </a:t>
            </a:r>
            <a:r>
              <a:rPr lang="en-US" dirty="0" err="1">
                <a:latin typeface="+mn-lt"/>
              </a:rPr>
              <a:t>apriori</a:t>
            </a:r>
            <a:r>
              <a:rPr lang="en-US" dirty="0">
                <a:latin typeface="+mn-lt"/>
              </a:rPr>
              <a:t> </a:t>
            </a:r>
          </a:p>
          <a:p>
            <a:r>
              <a:rPr lang="en-US" dirty="0">
                <a:latin typeface="+mn-lt"/>
              </a:rPr>
              <a:t>The message passing algorithm iteratively determines</a:t>
            </a:r>
          </a:p>
          <a:p>
            <a:pPr lvl="1"/>
            <a:r>
              <a:rPr lang="en-US" b="1" dirty="0">
                <a:latin typeface="+mn-lt"/>
              </a:rPr>
              <a:t>Responsibility</a:t>
            </a:r>
            <a:r>
              <a:rPr lang="en-US" dirty="0">
                <a:latin typeface="+mn-lt"/>
              </a:rPr>
              <a:t>, </a:t>
            </a:r>
            <a:r>
              <a:rPr lang="en-US" i="1" dirty="0">
                <a:latin typeface="+mn-lt"/>
              </a:rPr>
              <a:t>r(</a:t>
            </a:r>
            <a:r>
              <a:rPr lang="en-US" i="1" dirty="0" err="1">
                <a:latin typeface="+mn-lt"/>
              </a:rPr>
              <a:t>i,k</a:t>
            </a:r>
            <a:r>
              <a:rPr lang="en-US" i="1" dirty="0">
                <a:latin typeface="+mn-lt"/>
              </a:rPr>
              <a:t>),</a:t>
            </a:r>
            <a:r>
              <a:rPr lang="en-US" b="1" dirty="0">
                <a:latin typeface="+mn-lt"/>
              </a:rPr>
              <a:t> </a:t>
            </a:r>
            <a:r>
              <a:rPr lang="en-US" dirty="0">
                <a:latin typeface="+mn-lt"/>
              </a:rPr>
              <a:t>of sample</a:t>
            </a:r>
            <a:r>
              <a:rPr lang="en-US" i="1" dirty="0">
                <a:latin typeface="+mn-lt"/>
              </a:rPr>
              <a:t> k </a:t>
            </a:r>
            <a:r>
              <a:rPr lang="en-US" dirty="0">
                <a:latin typeface="+mn-lt"/>
              </a:rPr>
              <a:t>to be the </a:t>
            </a:r>
            <a:r>
              <a:rPr lang="en-US" b="1" dirty="0">
                <a:latin typeface="+mn-lt"/>
              </a:rPr>
              <a:t>exemplar </a:t>
            </a:r>
            <a:r>
              <a:rPr lang="en-US" dirty="0">
                <a:latin typeface="+mn-lt"/>
              </a:rPr>
              <a:t>of sample </a:t>
            </a:r>
            <a:r>
              <a:rPr lang="en-US" i="1" dirty="0" err="1">
                <a:latin typeface="+mn-lt"/>
              </a:rPr>
              <a:t>i</a:t>
            </a:r>
            <a:endParaRPr lang="en-US" dirty="0">
              <a:latin typeface="+mn-lt"/>
            </a:endParaRPr>
          </a:p>
          <a:p>
            <a:pPr lvl="1"/>
            <a:r>
              <a:rPr lang="en-US" b="1" dirty="0">
                <a:latin typeface="+mn-lt"/>
              </a:rPr>
              <a:t>Availability, </a:t>
            </a:r>
            <a:r>
              <a:rPr lang="en-US" i="1" dirty="0">
                <a:latin typeface="+mn-lt"/>
              </a:rPr>
              <a:t>a(</a:t>
            </a:r>
            <a:r>
              <a:rPr lang="en-US" i="1" dirty="0" err="1">
                <a:latin typeface="+mn-lt"/>
              </a:rPr>
              <a:t>i,k</a:t>
            </a:r>
            <a:r>
              <a:rPr lang="en-US" i="1" dirty="0">
                <a:latin typeface="+mn-lt"/>
              </a:rPr>
              <a:t>), </a:t>
            </a:r>
            <a:r>
              <a:rPr lang="en-US" dirty="0">
                <a:latin typeface="+mn-lt"/>
              </a:rPr>
              <a:t>of sample </a:t>
            </a:r>
            <a:r>
              <a:rPr lang="en-US" i="1" dirty="0">
                <a:latin typeface="+mn-lt"/>
              </a:rPr>
              <a:t>k </a:t>
            </a:r>
            <a:r>
              <a:rPr lang="en-US" dirty="0">
                <a:latin typeface="+mn-lt"/>
              </a:rPr>
              <a:t>to be a member of cluster with exemplar </a:t>
            </a:r>
            <a:r>
              <a:rPr lang="en-US" i="1" dirty="0" err="1">
                <a:latin typeface="+mn-lt"/>
              </a:rPr>
              <a:t>i</a:t>
            </a:r>
            <a:endParaRPr lang="en-US" i="1" dirty="0">
              <a:latin typeface="+mn-lt"/>
            </a:endParaRPr>
          </a:p>
          <a:p>
            <a:r>
              <a:rPr lang="en-US" dirty="0">
                <a:latin typeface="+mn-lt"/>
              </a:rPr>
              <a:t>Exemplar points are central nodes on a </a:t>
            </a:r>
            <a:r>
              <a:rPr lang="en-US" b="1" dirty="0">
                <a:latin typeface="+mn-lt"/>
              </a:rPr>
              <a:t>graph component</a:t>
            </a:r>
          </a:p>
          <a:p>
            <a:pPr lvl="1"/>
            <a:r>
              <a:rPr lang="en-US" dirty="0">
                <a:latin typeface="+mn-lt"/>
              </a:rPr>
              <a:t>Graph components have no edges between them </a:t>
            </a:r>
          </a:p>
          <a:p>
            <a:pPr lvl="1"/>
            <a:r>
              <a:rPr lang="en-US" dirty="0">
                <a:latin typeface="+mn-lt"/>
              </a:rPr>
              <a:t>Samples in component are connected to the exemplars by undirected edges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522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For the affinity clustering algorithm, graph nodes </a:t>
                </a:r>
                <a:r>
                  <a:rPr lang="en-US" b="1" dirty="0">
                    <a:latin typeface="+mn-lt"/>
                  </a:rPr>
                  <a:t>pass messages </a:t>
                </a:r>
              </a:p>
              <a:p>
                <a:r>
                  <a:rPr lang="en-US" dirty="0">
                    <a:latin typeface="+mn-lt"/>
                  </a:rPr>
                  <a:t>Given the similarity between points, </a:t>
                </a:r>
                <a:r>
                  <a:rPr lang="en-US" i="1" dirty="0">
                    <a:latin typeface="+mn-lt"/>
                  </a:rPr>
                  <a:t>s(</a:t>
                </a:r>
                <a:r>
                  <a:rPr lang="en-US" i="1" dirty="0" err="1">
                    <a:latin typeface="+mn-lt"/>
                  </a:rPr>
                  <a:t>i,k</a:t>
                </a:r>
                <a:r>
                  <a:rPr lang="en-US" i="1" dirty="0">
                    <a:latin typeface="+mn-lt"/>
                  </a:rPr>
                  <a:t>)</a:t>
                </a:r>
                <a:r>
                  <a:rPr lang="en-US" dirty="0">
                    <a:latin typeface="+mn-lt"/>
                  </a:rPr>
                  <a:t>, the algorithm follows these steps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>
                    <a:latin typeface="+mn-lt"/>
                  </a:rPr>
                  <a:t>Set initial values, </a:t>
                </a:r>
                <a:r>
                  <a:rPr lang="en-US" i="1" dirty="0">
                    <a:latin typeface="+mn-lt"/>
                  </a:rPr>
                  <a:t>r(</a:t>
                </a:r>
                <a:r>
                  <a:rPr lang="en-US" i="1" dirty="0" err="1">
                    <a:latin typeface="+mn-lt"/>
                  </a:rPr>
                  <a:t>i,k</a:t>
                </a:r>
                <a:r>
                  <a:rPr lang="en-US" i="1" dirty="0">
                    <a:latin typeface="+mn-lt"/>
                  </a:rPr>
                  <a:t>)</a:t>
                </a:r>
                <a:r>
                  <a:rPr lang="en-US" dirty="0">
                    <a:latin typeface="+mn-lt"/>
                  </a:rPr>
                  <a:t> = 0, </a:t>
                </a:r>
                <a:r>
                  <a:rPr lang="en-US" i="1" dirty="0">
                    <a:latin typeface="+mn-lt"/>
                  </a:rPr>
                  <a:t>a(</a:t>
                </a:r>
                <a:r>
                  <a:rPr lang="en-US" i="1" dirty="0" err="1">
                    <a:latin typeface="+mn-lt"/>
                  </a:rPr>
                  <a:t>i,k</a:t>
                </a:r>
                <a:r>
                  <a:rPr lang="en-US" i="1" dirty="0">
                    <a:latin typeface="+mn-lt"/>
                  </a:rPr>
                  <a:t>)</a:t>
                </a:r>
                <a:r>
                  <a:rPr lang="en-US" dirty="0">
                    <a:latin typeface="+mn-lt"/>
                  </a:rPr>
                  <a:t> = 0 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>
                    <a:latin typeface="+mn-lt"/>
                  </a:rPr>
                  <a:t>Update the responsibility of node </a:t>
                </a:r>
                <a:r>
                  <a:rPr lang="en-US" i="1" dirty="0" err="1">
                    <a:latin typeface="+mn-lt"/>
                  </a:rPr>
                  <a:t>i</a:t>
                </a:r>
                <a:r>
                  <a:rPr lang="en-US" dirty="0">
                    <a:latin typeface="+mn-lt"/>
                  </a:rPr>
                  <a:t> to node</a:t>
                </a:r>
                <a:r>
                  <a:rPr lang="en-US" i="1" dirty="0">
                    <a:latin typeface="+mn-lt"/>
                  </a:rPr>
                  <a:t> k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∀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pPr marL="914400" lvl="1" indent="-457200">
                  <a:buFont typeface="+mj-lt"/>
                  <a:buAutoNum type="arabicPeriod" startAt="3"/>
                </a:pPr>
                <a:r>
                  <a:rPr lang="en-US" dirty="0">
                    <a:latin typeface="+mn-lt"/>
                  </a:rPr>
                  <a:t>Update the availability of node </a:t>
                </a:r>
                <a:r>
                  <a:rPr lang="en-US" i="1" dirty="0" err="1">
                    <a:latin typeface="+mn-lt"/>
                  </a:rPr>
                  <a:t>i</a:t>
                </a:r>
                <a:r>
                  <a:rPr lang="en-US" i="1" dirty="0">
                    <a:latin typeface="+mn-lt"/>
                  </a:rPr>
                  <a:t> </a:t>
                </a:r>
                <a:r>
                  <a:rPr lang="en-US" dirty="0">
                    <a:latin typeface="+mn-lt"/>
                  </a:rPr>
                  <a:t>to node</a:t>
                </a:r>
                <a:r>
                  <a:rPr lang="en-US" i="1" dirty="0">
                    <a:latin typeface="+mn-lt"/>
                  </a:rPr>
                  <a:t> k</a:t>
                </a:r>
                <a:endParaRPr lang="en-US" dirty="0">
                  <a:latin typeface="+mn-lt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m:rPr>
                          <m:sty m:val="p"/>
                        </m:rPr>
                        <a:rPr lang="en-US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m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𝑖𝑛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∀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23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{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d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pPr marL="914400" lvl="1" indent="-457200">
                  <a:buFont typeface="+mj-lt"/>
                  <a:buAutoNum type="arabicPeriod" startAt="4"/>
                </a:pPr>
                <a:r>
                  <a:rPr lang="en-US" dirty="0">
                    <a:latin typeface="+mn-lt"/>
                  </a:rPr>
                  <a:t>Repeat steps 2 and 3 until convergence</a:t>
                </a:r>
              </a:p>
              <a:p>
                <a:pPr marL="914400" lvl="1" indent="-457200">
                  <a:buFont typeface="+mj-lt"/>
                  <a:buAutoNum type="arabicPeriod" startAt="4"/>
                </a:pPr>
                <a:endParaRPr lang="en-US" dirty="0">
                  <a:latin typeface="+mn-lt"/>
                </a:endParaRPr>
              </a:p>
              <a:p>
                <a:pPr marL="914400" lvl="1" indent="-457200">
                  <a:buFont typeface="+mj-lt"/>
                  <a:buAutoNum type="arabicPeriod" startAt="4"/>
                </a:pPr>
                <a:endParaRPr lang="en-US" dirty="0">
                  <a:latin typeface="+mn-lt"/>
                </a:endParaRPr>
              </a:p>
              <a:p>
                <a:pPr lvl="1"/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2539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834753" y="919566"/>
            <a:ext cx="5023871" cy="55793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Affinity propagation determines a number of clusters</a:t>
            </a:r>
          </a:p>
          <a:p>
            <a:r>
              <a:rPr lang="en-US" dirty="0">
                <a:latin typeface="+mn-lt"/>
              </a:rPr>
              <a:t>Clusters linearly separated and convex</a:t>
            </a:r>
          </a:p>
          <a:p>
            <a:r>
              <a:rPr lang="en-US" dirty="0">
                <a:latin typeface="+mn-lt"/>
              </a:rPr>
              <a:t>Clusters area Voronoi regions</a:t>
            </a:r>
          </a:p>
          <a:p>
            <a:r>
              <a:rPr lang="en-US" dirty="0">
                <a:latin typeface="+mn-lt"/>
              </a:rPr>
              <a:t>Different similarity metrics create different clusters</a:t>
            </a:r>
          </a:p>
          <a:p>
            <a:r>
              <a:rPr lang="en-US" dirty="0">
                <a:latin typeface="+mn-lt"/>
              </a:rPr>
              <a:t>Algorithm can be slow, </a:t>
            </a:r>
            <a:r>
              <a:rPr lang="en-US" i="1" dirty="0">
                <a:latin typeface="+mn-lt"/>
              </a:rPr>
              <a:t>O(n</a:t>
            </a:r>
            <a:r>
              <a:rPr lang="en-US" i="1" baseline="30000" dirty="0">
                <a:latin typeface="+mn-lt"/>
              </a:rPr>
              <a:t>2</a:t>
            </a:r>
            <a:r>
              <a:rPr lang="en-US" i="1" dirty="0">
                <a:latin typeface="+mn-lt"/>
              </a:rPr>
              <a:t>)</a:t>
            </a:r>
            <a:r>
              <a:rPr lang="en-US" dirty="0">
                <a:latin typeface="+mn-lt"/>
              </a:rPr>
              <a:t> complexity 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C937EC-4144-4EC5-84A7-932647F3B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1" y="752946"/>
            <a:ext cx="6594265" cy="5294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6A4740-1A29-4444-8FCA-97E31FE396E1}"/>
              </a:ext>
            </a:extLst>
          </p:cNvPr>
          <p:cNvSpPr txBox="1"/>
          <p:nvPr/>
        </p:nvSpPr>
        <p:spPr>
          <a:xfrm>
            <a:off x="1059629" y="5959394"/>
            <a:ext cx="4935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Scikit-Learn development team; </a:t>
            </a:r>
            <a:r>
              <a:rPr lang="en-US" dirty="0" err="1"/>
              <a:t>Pedregosa</a:t>
            </a:r>
            <a:r>
              <a:rPr lang="en-US" dirty="0"/>
              <a:t> </a:t>
            </a:r>
            <a:r>
              <a:rPr lang="en-US" i="1" dirty="0"/>
              <a:t>et al.</a:t>
            </a:r>
            <a:r>
              <a:rPr lang="en-US" dirty="0"/>
              <a:t>, JMLR 12, pp. 2825-2830, 2011</a:t>
            </a:r>
          </a:p>
        </p:txBody>
      </p:sp>
    </p:spTree>
    <p:extLst>
      <p:ext uri="{BB962C8B-B14F-4D97-AF65-F5344CB8AC3E}">
        <p14:creationId xmlns:p14="http://schemas.microsoft.com/office/powerpoint/2010/main" val="266705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Density-Based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166373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Clustering in High Dimensions and</a:t>
            </a:r>
            <a:br>
              <a:rPr lang="en-US" sz="4400" dirty="0"/>
            </a:br>
            <a:r>
              <a:rPr lang="en-US" sz="4400" dirty="0">
                <a:latin typeface="Script MT Bold" panose="03040602040607080904" pitchFamily="66" charset="0"/>
              </a:rPr>
              <a:t>The Curse of Dimensionality!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139310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Using sample density is another way to form clusters</a:t>
            </a:r>
          </a:p>
          <a:p>
            <a:r>
              <a:rPr lang="en-US" dirty="0">
                <a:latin typeface="+mn-lt"/>
              </a:rPr>
              <a:t>High density points form clusters</a:t>
            </a:r>
          </a:p>
          <a:p>
            <a:r>
              <a:rPr lang="en-US" dirty="0">
                <a:latin typeface="+mn-lt"/>
              </a:rPr>
              <a:t>How can we find high density points? </a:t>
            </a:r>
          </a:p>
          <a:p>
            <a:pPr lvl="1"/>
            <a:r>
              <a:rPr lang="en-US" sz="2800" dirty="0">
                <a:latin typeface="+mn-lt"/>
              </a:rPr>
              <a:t>Find points with large number of near neighbors</a:t>
            </a:r>
          </a:p>
          <a:p>
            <a:pPr lvl="1"/>
            <a:r>
              <a:rPr lang="en-US" sz="2800" dirty="0">
                <a:latin typeface="+mn-lt"/>
              </a:rPr>
              <a:t>Form clusters around these high density points</a:t>
            </a:r>
          </a:p>
          <a:p>
            <a:pPr lvl="1"/>
            <a:r>
              <a:rPr lang="en-US" sz="2800" dirty="0">
                <a:latin typeface="+mn-lt"/>
              </a:rPr>
              <a:t>Naive algorithms have high complexity</a:t>
            </a:r>
          </a:p>
          <a:p>
            <a:pPr lvl="1"/>
            <a:r>
              <a:rPr lang="en-US" sz="2800" dirty="0">
                <a:latin typeface="+mn-lt"/>
              </a:rPr>
              <a:t>Scalable algorithms are largely heuristic</a:t>
            </a:r>
          </a:p>
          <a:p>
            <a:r>
              <a:rPr lang="en-US" dirty="0">
                <a:latin typeface="+mn-lt"/>
              </a:rPr>
              <a:t>Many algorithms proposed, including</a:t>
            </a:r>
          </a:p>
          <a:p>
            <a:pPr lvl="1"/>
            <a:r>
              <a:rPr lang="en-US" sz="2800" dirty="0">
                <a:latin typeface="+mn-lt"/>
              </a:rPr>
              <a:t>DBSCAN</a:t>
            </a:r>
          </a:p>
          <a:p>
            <a:pPr lvl="1"/>
            <a:r>
              <a:rPr lang="en-US" sz="2800" dirty="0">
                <a:latin typeface="+mn-lt"/>
              </a:rPr>
              <a:t>OPTICS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00514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DBSCAN</a:t>
            </a:r>
            <a:r>
              <a:rPr lang="en-US" dirty="0">
                <a:latin typeface="+mn-lt"/>
              </a:rPr>
              <a:t> was the first (1996) large-scale density-based clustering algorithm</a:t>
            </a:r>
          </a:p>
          <a:p>
            <a:r>
              <a:rPr lang="en-US" dirty="0">
                <a:latin typeface="+mn-lt"/>
              </a:rPr>
              <a:t>DBSCAN still in use today</a:t>
            </a:r>
          </a:p>
          <a:p>
            <a:r>
              <a:rPr lang="en-US" dirty="0">
                <a:latin typeface="+mn-lt"/>
              </a:rPr>
              <a:t>Many variations created</a:t>
            </a:r>
          </a:p>
          <a:p>
            <a:r>
              <a:rPr lang="en-US" dirty="0">
                <a:latin typeface="+mn-lt"/>
              </a:rPr>
              <a:t>DBSCAN scales to out of memory dataset size</a:t>
            </a:r>
          </a:p>
          <a:p>
            <a:r>
              <a:rPr lang="en-US" dirty="0">
                <a:latin typeface="+mn-lt"/>
              </a:rPr>
              <a:t>DBSCAN minimizes the number of passes through the data base</a:t>
            </a:r>
          </a:p>
          <a:p>
            <a:r>
              <a:rPr lang="en-US" dirty="0">
                <a:latin typeface="+mn-lt"/>
              </a:rPr>
              <a:t>Can scale DBSCAN </a:t>
            </a:r>
            <a:r>
              <a:rPr lang="en-US">
                <a:latin typeface="+mn-lt"/>
              </a:rPr>
              <a:t>with MapReduce</a:t>
            </a: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325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DBSCAN finds a</a:t>
            </a:r>
            <a:r>
              <a:rPr lang="en-US" b="1" dirty="0">
                <a:latin typeface="+mn-lt"/>
              </a:rPr>
              <a:t> directed graph of nearest neighbors</a:t>
            </a:r>
          </a:p>
          <a:p>
            <a:r>
              <a:rPr lang="en-US" b="1" dirty="0">
                <a:latin typeface="+mn-lt"/>
              </a:rPr>
              <a:t>Core points </a:t>
            </a:r>
            <a:r>
              <a:rPr lang="en-US" dirty="0">
                <a:latin typeface="+mn-lt"/>
              </a:rPr>
              <a:t>define the high density areas</a:t>
            </a:r>
          </a:p>
          <a:p>
            <a:r>
              <a:rPr lang="en-US" b="1" dirty="0">
                <a:latin typeface="+mn-lt"/>
              </a:rPr>
              <a:t>Reachable non-core points </a:t>
            </a:r>
            <a:r>
              <a:rPr lang="en-US" dirty="0">
                <a:latin typeface="+mn-lt"/>
              </a:rPr>
              <a:t>are in a cluster but not core</a:t>
            </a:r>
          </a:p>
          <a:p>
            <a:r>
              <a:rPr lang="en-US" b="1" dirty="0">
                <a:latin typeface="+mn-lt"/>
              </a:rPr>
              <a:t>Unreachable points </a:t>
            </a:r>
            <a:r>
              <a:rPr lang="en-US" dirty="0">
                <a:latin typeface="+mn-lt"/>
              </a:rPr>
              <a:t>are not in a cluster, outliers</a:t>
            </a:r>
          </a:p>
          <a:p>
            <a:r>
              <a:rPr lang="en-US" dirty="0">
                <a:latin typeface="+mn-lt"/>
              </a:rPr>
              <a:t>Graph edge is bidirectional if both points are core</a:t>
            </a:r>
          </a:p>
          <a:p>
            <a:r>
              <a:rPr lang="en-US" dirty="0">
                <a:latin typeface="+mn-lt"/>
              </a:rPr>
              <a:t>Graph edges from core to reachable non-core point are unidirectional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528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Properties of DBSCAN algorithm</a:t>
            </a:r>
          </a:p>
          <a:p>
            <a:r>
              <a:rPr lang="en-US" dirty="0">
                <a:latin typeface="+mn-lt"/>
              </a:rPr>
              <a:t>DBSCAN has two hyperparameters</a:t>
            </a:r>
          </a:p>
          <a:p>
            <a:pPr lvl="1"/>
            <a:r>
              <a:rPr lang="en-US" b="1" dirty="0" err="1">
                <a:latin typeface="+mn-lt"/>
              </a:rPr>
              <a:t>minPts</a:t>
            </a:r>
            <a:r>
              <a:rPr lang="en-US" dirty="0">
                <a:latin typeface="+mn-lt"/>
              </a:rPr>
              <a:t> is the minimum number of near neighbors a core point must have</a:t>
            </a:r>
          </a:p>
          <a:p>
            <a:pPr lvl="1"/>
            <a:r>
              <a:rPr lang="en-US" b="1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is the maximum distance between neighbors</a:t>
            </a:r>
          </a:p>
          <a:p>
            <a:r>
              <a:rPr lang="en-US" dirty="0">
                <a:latin typeface="+mn-lt"/>
              </a:rPr>
              <a:t>DBSCAN makes passes thorough a database to create the graph</a:t>
            </a:r>
          </a:p>
          <a:p>
            <a:pPr lvl="1"/>
            <a:r>
              <a:rPr lang="en-US" dirty="0">
                <a:latin typeface="+mn-lt"/>
              </a:rPr>
              <a:t>Highly scalable, </a:t>
            </a:r>
            <a:r>
              <a:rPr lang="en-US" i="1" dirty="0">
                <a:latin typeface="+mn-lt"/>
              </a:rPr>
              <a:t>O(n log(n))  </a:t>
            </a:r>
          </a:p>
          <a:p>
            <a:pPr lvl="1"/>
            <a:r>
              <a:rPr lang="en-US" dirty="0">
                <a:latin typeface="+mn-lt"/>
              </a:rPr>
              <a:t>Uses memory, </a:t>
            </a:r>
            <a:r>
              <a:rPr lang="en-US" i="1" dirty="0">
                <a:latin typeface="+mn-lt"/>
              </a:rPr>
              <a:t>O(n</a:t>
            </a:r>
            <a:r>
              <a:rPr lang="en-US" i="1" baseline="30000" dirty="0">
                <a:latin typeface="+mn-lt"/>
              </a:rPr>
              <a:t>2</a:t>
            </a:r>
            <a:r>
              <a:rPr lang="en-US" i="1" dirty="0">
                <a:latin typeface="+mn-lt"/>
              </a:rPr>
              <a:t>)</a:t>
            </a: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428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How do we define </a:t>
                </a:r>
                <a:r>
                  <a:rPr lang="en-US" b="1" dirty="0">
                    <a:latin typeface="+mn-lt"/>
                  </a:rPr>
                  <a:t>reachability?</a:t>
                </a:r>
              </a:p>
              <a:p>
                <a:r>
                  <a:rPr lang="en-US" dirty="0">
                    <a:latin typeface="+mn-lt"/>
                  </a:rPr>
                  <a:t>Must have a </a:t>
                </a:r>
                <a:r>
                  <a:rPr lang="en-US" b="1" dirty="0">
                    <a:latin typeface="+mn-lt"/>
                  </a:rPr>
                  <a:t>path</a:t>
                </a:r>
                <a:r>
                  <a:rPr lang="en-US" dirty="0">
                    <a:latin typeface="+mn-lt"/>
                  </a:rPr>
                  <a:t> on the graph between points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i="1" baseline="-25000" dirty="0">
                    <a:latin typeface="+mn-lt"/>
                  </a:rPr>
                  <a:t>1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 err="1">
                    <a:latin typeface="+mn-lt"/>
                  </a:rPr>
                  <a:t>p</a:t>
                </a:r>
                <a:r>
                  <a:rPr lang="en-US" i="1" baseline="-25000" dirty="0" err="1">
                    <a:latin typeface="+mn-lt"/>
                  </a:rPr>
                  <a:t>n</a:t>
                </a:r>
                <a:endParaRPr lang="en-US" i="1" baseline="-25000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The path can pass through other points, {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i="1" baseline="-25000" dirty="0">
                    <a:latin typeface="+mn-lt"/>
                  </a:rPr>
                  <a:t>1</a:t>
                </a:r>
                <a:r>
                  <a:rPr lang="en-US" i="1" dirty="0">
                    <a:latin typeface="+mn-lt"/>
                  </a:rPr>
                  <a:t>,p</a:t>
                </a:r>
                <a:r>
                  <a:rPr lang="en-US" i="1" baseline="-25000" dirty="0">
                    <a:latin typeface="+mn-lt"/>
                  </a:rPr>
                  <a:t>2</a:t>
                </a:r>
                <a:r>
                  <a:rPr lang="en-US" i="1" dirty="0">
                    <a:latin typeface="+mn-lt"/>
                  </a:rPr>
                  <a:t>,…,</a:t>
                </a:r>
                <a:r>
                  <a:rPr lang="en-US" i="1" dirty="0" err="1">
                    <a:latin typeface="+mn-lt"/>
                  </a:rPr>
                  <a:t>p</a:t>
                </a:r>
                <a:r>
                  <a:rPr lang="en-US" i="1" baseline="-25000" dirty="0" err="1">
                    <a:latin typeface="+mn-lt"/>
                  </a:rPr>
                  <a:t>n</a:t>
                </a:r>
                <a:r>
                  <a:rPr lang="en-US" dirty="0">
                    <a:latin typeface="+mn-lt"/>
                  </a:rPr>
                  <a:t>}</a:t>
                </a:r>
              </a:p>
              <a:p>
                <a:r>
                  <a:rPr lang="en-US" dirty="0">
                    <a:latin typeface="+mn-lt"/>
                  </a:rPr>
                  <a:t>Distance to neighbors must be less than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</a:p>
              <a:p>
                <a:r>
                  <a:rPr lang="en-US" dirty="0">
                    <a:latin typeface="+mn-lt"/>
                  </a:rPr>
                  <a:t>Points,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latin typeface="+mn-lt"/>
                  </a:rPr>
                  <a:t>, not reachable from any other point,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>
                    <a:latin typeface="+mn-lt"/>
                  </a:rPr>
                  <a:t>, are </a:t>
                </a:r>
                <a:r>
                  <a:rPr lang="en-US" b="1" dirty="0">
                    <a:latin typeface="+mn-lt"/>
                  </a:rPr>
                  <a:t>non-reachable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𝑑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∀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𝑗</m:t>
                      </m:r>
                    </m:oMath>
                  </m:oMathPara>
                </a14:m>
                <a:endParaRPr lang="en-US" b="1" dirty="0">
                  <a:latin typeface="+mn-lt"/>
                </a:endParaRPr>
              </a:p>
              <a:p>
                <a:pPr lvl="1"/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61401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470725" y="656095"/>
            <a:ext cx="6387899" cy="6085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What are the steps of DBSCAN?</a:t>
            </a:r>
          </a:p>
          <a:p>
            <a:r>
              <a:rPr lang="en-US" dirty="0">
                <a:latin typeface="+mn-lt"/>
              </a:rPr>
              <a:t>Start with some samples or observations</a:t>
            </a:r>
          </a:p>
          <a:p>
            <a:r>
              <a:rPr lang="en-US" dirty="0">
                <a:latin typeface="+mn-lt"/>
              </a:rPr>
              <a:t>For each point, find near neighbors within distance </a:t>
            </a:r>
            <a:r>
              <a:rPr lang="en-US" dirty="0">
                <a:latin typeface="Symbol" panose="05050102010706020507" pitchFamily="18" charset="2"/>
              </a:rPr>
              <a:t>e</a:t>
            </a:r>
          </a:p>
          <a:p>
            <a:r>
              <a:rPr lang="en-US" dirty="0">
                <a:latin typeface="+mn-lt"/>
              </a:rPr>
              <a:t>A point is core if it has &gt; </a:t>
            </a:r>
            <a:r>
              <a:rPr lang="en-US" dirty="0" err="1">
                <a:latin typeface="+mn-lt"/>
              </a:rPr>
              <a:t>minPts</a:t>
            </a:r>
            <a:r>
              <a:rPr lang="en-US" dirty="0">
                <a:latin typeface="+mn-lt"/>
              </a:rPr>
              <a:t> near neighbors (2 in this example)</a:t>
            </a:r>
          </a:p>
          <a:p>
            <a:r>
              <a:rPr lang="en-US" dirty="0">
                <a:latin typeface="+mn-lt"/>
              </a:rPr>
              <a:t>If two point are core, connect with undirected edge</a:t>
            </a:r>
          </a:p>
          <a:p>
            <a:r>
              <a:rPr lang="en-US" dirty="0">
                <a:latin typeface="+mn-lt"/>
              </a:rPr>
              <a:t>If point is non-core, connect with directed edge</a:t>
            </a:r>
          </a:p>
          <a:p>
            <a:r>
              <a:rPr lang="en-US" dirty="0">
                <a:latin typeface="+mn-lt"/>
              </a:rPr>
              <a:t>If point further that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from neighbors, point is non-reachable</a:t>
            </a:r>
          </a:p>
          <a:p>
            <a:r>
              <a:rPr lang="en-US" dirty="0">
                <a:latin typeface="+mn-lt"/>
              </a:rPr>
              <a:t>Result is a graph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543DE26-DB74-46D2-B06F-B5C772EE0143}"/>
              </a:ext>
            </a:extLst>
          </p:cNvPr>
          <p:cNvSpPr/>
          <p:nvPr/>
        </p:nvSpPr>
        <p:spPr>
          <a:xfrm>
            <a:off x="1932206" y="387479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FAFC799-F8FB-440D-A092-F42B07121008}"/>
              </a:ext>
            </a:extLst>
          </p:cNvPr>
          <p:cNvSpPr/>
          <p:nvPr/>
        </p:nvSpPr>
        <p:spPr>
          <a:xfrm>
            <a:off x="1204812" y="3785971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CECE43-FA8E-4F9A-ACA2-DB990517B9B1}"/>
              </a:ext>
            </a:extLst>
          </p:cNvPr>
          <p:cNvSpPr/>
          <p:nvPr/>
        </p:nvSpPr>
        <p:spPr>
          <a:xfrm>
            <a:off x="2239614" y="1829929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5AE1A-0317-4E93-98B5-EB73E484924C}"/>
              </a:ext>
            </a:extLst>
          </p:cNvPr>
          <p:cNvSpPr/>
          <p:nvPr/>
        </p:nvSpPr>
        <p:spPr>
          <a:xfrm>
            <a:off x="1848213" y="4433887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802C5CB-EE6E-4498-9B08-1192583C4B53}"/>
              </a:ext>
            </a:extLst>
          </p:cNvPr>
          <p:cNvSpPr/>
          <p:nvPr/>
        </p:nvSpPr>
        <p:spPr>
          <a:xfrm>
            <a:off x="2699731" y="4410755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144684-5014-4672-B3EA-8A2C98B66D29}"/>
              </a:ext>
            </a:extLst>
          </p:cNvPr>
          <p:cNvSpPr/>
          <p:nvPr/>
        </p:nvSpPr>
        <p:spPr>
          <a:xfrm>
            <a:off x="3380007" y="4233100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86E34B-3C37-4CDA-9D67-CD782B253002}"/>
              </a:ext>
            </a:extLst>
          </p:cNvPr>
          <p:cNvSpPr/>
          <p:nvPr/>
        </p:nvSpPr>
        <p:spPr>
          <a:xfrm>
            <a:off x="3037963" y="492427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5BEE028-78F9-4848-B94C-D47F5D3A916E}"/>
              </a:ext>
            </a:extLst>
          </p:cNvPr>
          <p:cNvSpPr/>
          <p:nvPr/>
        </p:nvSpPr>
        <p:spPr>
          <a:xfrm>
            <a:off x="4001400" y="3845443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EC34F9-0B16-4992-A3D2-9E24DB1B4008}"/>
              </a:ext>
            </a:extLst>
          </p:cNvPr>
          <p:cNvSpPr/>
          <p:nvPr/>
        </p:nvSpPr>
        <p:spPr>
          <a:xfrm>
            <a:off x="1129469" y="3125426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9A74E7-A8E7-4F5C-AB28-83B87D572738}"/>
              </a:ext>
            </a:extLst>
          </p:cNvPr>
          <p:cNvSpPr/>
          <p:nvPr/>
        </p:nvSpPr>
        <p:spPr>
          <a:xfrm>
            <a:off x="1045476" y="3661382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FB68938-D04E-4DB6-B30B-0F2F7C5AFC63}"/>
              </a:ext>
            </a:extLst>
          </p:cNvPr>
          <p:cNvCxnSpPr>
            <a:cxnSpLocks/>
            <a:stCxn id="10" idx="4"/>
          </p:cNvCxnSpPr>
          <p:nvPr/>
        </p:nvCxnSpPr>
        <p:spPr>
          <a:xfrm flipH="1">
            <a:off x="3193036" y="4410755"/>
            <a:ext cx="278330" cy="54219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B058A15-232D-4B5E-B3FF-1739A94AE515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 flipH="1">
            <a:off x="1939572" y="4052454"/>
            <a:ext cx="83993" cy="38143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ECB390D8-1151-4B85-95D8-AF5E04A20DDA}"/>
              </a:ext>
            </a:extLst>
          </p:cNvPr>
          <p:cNvSpPr/>
          <p:nvPr/>
        </p:nvSpPr>
        <p:spPr>
          <a:xfrm>
            <a:off x="333376" y="3036598"/>
            <a:ext cx="1788192" cy="16764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0D9D4AC-F461-447E-932D-7AD09CE97B07}"/>
              </a:ext>
            </a:extLst>
          </p:cNvPr>
          <p:cNvCxnSpPr>
            <a:cxnSpLocks/>
            <a:stCxn id="5" idx="2"/>
            <a:endCxn id="6" idx="6"/>
          </p:cNvCxnSpPr>
          <p:nvPr/>
        </p:nvCxnSpPr>
        <p:spPr>
          <a:xfrm flipH="1" flipV="1">
            <a:off x="1387530" y="3874799"/>
            <a:ext cx="544676" cy="88828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EB4EDAD3-80CB-4211-9FEF-33766FD700BA}"/>
              </a:ext>
            </a:extLst>
          </p:cNvPr>
          <p:cNvSpPr/>
          <p:nvPr/>
        </p:nvSpPr>
        <p:spPr>
          <a:xfrm>
            <a:off x="1848213" y="3572554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408769-6F01-4396-BF95-C92E915EAC53}"/>
              </a:ext>
            </a:extLst>
          </p:cNvPr>
          <p:cNvCxnSpPr>
            <a:cxnSpLocks/>
            <a:stCxn id="5" idx="5"/>
            <a:endCxn id="9" idx="1"/>
          </p:cNvCxnSpPr>
          <p:nvPr/>
        </p:nvCxnSpPr>
        <p:spPr>
          <a:xfrm>
            <a:off x="2088166" y="4026437"/>
            <a:ext cx="638323" cy="410335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2970178-64C2-4DB9-9191-5DB11F81C2AF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 flipV="1">
            <a:off x="2030931" y="4499583"/>
            <a:ext cx="668800" cy="23132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B5E87993-A9A7-4BA4-9A58-AB9ACFB35671}"/>
              </a:ext>
            </a:extLst>
          </p:cNvPr>
          <p:cNvSpPr/>
          <p:nvPr/>
        </p:nvSpPr>
        <p:spPr>
          <a:xfrm>
            <a:off x="2601674" y="3410217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10F7CFE-85DC-4FE0-85F5-13583E2CB99B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 flipV="1">
            <a:off x="2882449" y="4321928"/>
            <a:ext cx="497558" cy="177655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056C6320-4279-4398-8313-ACBA740BDFEB}"/>
              </a:ext>
            </a:extLst>
          </p:cNvPr>
          <p:cNvSpPr/>
          <p:nvPr/>
        </p:nvSpPr>
        <p:spPr>
          <a:xfrm>
            <a:off x="2340941" y="4059747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B7560E7-38CB-4E6D-8750-1D14F7A8696E}"/>
              </a:ext>
            </a:extLst>
          </p:cNvPr>
          <p:cNvCxnSpPr>
            <a:cxnSpLocks/>
            <a:stCxn id="9" idx="5"/>
            <a:endCxn id="11" idx="1"/>
          </p:cNvCxnSpPr>
          <p:nvPr/>
        </p:nvCxnSpPr>
        <p:spPr>
          <a:xfrm>
            <a:off x="2855691" y="4562393"/>
            <a:ext cx="209030" cy="38790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0DD4E0D4-687A-4D35-BCFB-83B5EAD6EA4C}"/>
              </a:ext>
            </a:extLst>
          </p:cNvPr>
          <p:cNvSpPr/>
          <p:nvPr/>
        </p:nvSpPr>
        <p:spPr>
          <a:xfrm>
            <a:off x="3216744" y="3125426"/>
            <a:ext cx="1788192" cy="16764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11911DC-AC88-412F-B3DF-0EA01B1E997A}"/>
              </a:ext>
            </a:extLst>
          </p:cNvPr>
          <p:cNvCxnSpPr>
            <a:cxnSpLocks/>
            <a:stCxn id="12" idx="3"/>
            <a:endCxn id="10" idx="7"/>
          </p:cNvCxnSpPr>
          <p:nvPr/>
        </p:nvCxnSpPr>
        <p:spPr>
          <a:xfrm flipH="1">
            <a:off x="3535967" y="3997081"/>
            <a:ext cx="492191" cy="262036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46D525FC-AFC7-47BD-A7F8-C6A7F407A425}"/>
              </a:ext>
            </a:extLst>
          </p:cNvPr>
          <p:cNvSpPr/>
          <p:nvPr/>
        </p:nvSpPr>
        <p:spPr>
          <a:xfrm>
            <a:off x="1446845" y="1160007"/>
            <a:ext cx="1788192" cy="16764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78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1" grpId="0" animBg="1"/>
      <p:bldP spid="28" grpId="0" animBg="1"/>
      <p:bldP spid="35" grpId="0" animBg="1"/>
      <p:bldP spid="39" grpId="0" animBg="1"/>
      <p:bldP spid="45" grpId="0" animBg="1"/>
      <p:bldP spid="4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470725" y="896079"/>
            <a:ext cx="638789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What are some properties of DBSCAN?</a:t>
            </a:r>
          </a:p>
          <a:p>
            <a:r>
              <a:rPr lang="en-US" dirty="0">
                <a:latin typeface="+mn-lt"/>
              </a:rPr>
              <a:t>Can find </a:t>
            </a:r>
            <a:r>
              <a:rPr lang="en-US" b="1" dirty="0">
                <a:latin typeface="+mn-lt"/>
              </a:rPr>
              <a:t>non-convex clusters</a:t>
            </a:r>
          </a:p>
          <a:p>
            <a:r>
              <a:rPr lang="en-US" dirty="0">
                <a:latin typeface="+mn-lt"/>
              </a:rPr>
              <a:t>Is fast and efficient </a:t>
            </a:r>
          </a:p>
          <a:p>
            <a:r>
              <a:rPr lang="en-US" dirty="0">
                <a:latin typeface="+mn-lt"/>
              </a:rPr>
              <a:t>Optimized for </a:t>
            </a:r>
            <a:r>
              <a:rPr lang="en-US" b="1" dirty="0">
                <a:latin typeface="+mn-lt"/>
              </a:rPr>
              <a:t>uniform sample density </a:t>
            </a:r>
            <a:r>
              <a:rPr lang="en-US" dirty="0">
                <a:latin typeface="+mn-lt"/>
              </a:rPr>
              <a:t>of clusters with fixed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and </a:t>
            </a:r>
            <a:r>
              <a:rPr lang="en-US" dirty="0" err="1">
                <a:latin typeface="+mn-lt"/>
              </a:rPr>
              <a:t>minPts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Selecting maximum distance to neighbors,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, is difficult in high dimensions</a:t>
            </a:r>
          </a:p>
          <a:p>
            <a:r>
              <a:rPr lang="en-US" dirty="0">
                <a:latin typeface="+mn-lt"/>
              </a:rPr>
              <a:t>Clusters depend on distance metric</a:t>
            </a:r>
          </a:p>
          <a:p>
            <a:r>
              <a:rPr lang="en-US" dirty="0">
                <a:latin typeface="+mn-lt"/>
              </a:rPr>
              <a:t>Clusters robust to noise, non-reachable samples</a:t>
            </a: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6F3DD9-D413-4245-9FF8-FF767B568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194" y="1201455"/>
            <a:ext cx="4715540" cy="4629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74CEEA1-D0C5-4564-BB73-CA2D65EDC72C}"/>
              </a:ext>
            </a:extLst>
          </p:cNvPr>
          <p:cNvSpPr txBox="1"/>
          <p:nvPr/>
        </p:nvSpPr>
        <p:spPr>
          <a:xfrm>
            <a:off x="1281953" y="6095101"/>
            <a:ext cx="29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Wikipedia commons</a:t>
            </a:r>
          </a:p>
        </p:txBody>
      </p:sp>
    </p:spTree>
    <p:extLst>
      <p:ext uri="{BB962C8B-B14F-4D97-AF65-F5344CB8AC3E}">
        <p14:creationId xmlns:p14="http://schemas.microsoft.com/office/powerpoint/2010/main" val="318820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How can we overcome the limitations of DBSCAN?</a:t>
            </a:r>
          </a:p>
          <a:p>
            <a:r>
              <a:rPr lang="en-US" dirty="0">
                <a:latin typeface="+mn-lt"/>
              </a:rPr>
              <a:t>Optimized for uniform density clusters</a:t>
            </a:r>
          </a:p>
          <a:p>
            <a:r>
              <a:rPr lang="en-US" dirty="0">
                <a:latin typeface="+mn-lt"/>
              </a:rPr>
              <a:t>Hard to find good value of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in high dimensions </a:t>
            </a:r>
          </a:p>
          <a:p>
            <a:r>
              <a:rPr lang="en-US" dirty="0">
                <a:latin typeface="+mn-lt"/>
              </a:rPr>
              <a:t>The </a:t>
            </a:r>
            <a:r>
              <a:rPr lang="en-US" b="1" dirty="0">
                <a:latin typeface="+mn-lt"/>
              </a:rPr>
              <a:t>OPTICS</a:t>
            </a:r>
            <a:r>
              <a:rPr lang="en-US" dirty="0">
                <a:latin typeface="+mn-lt"/>
              </a:rPr>
              <a:t> algorithm is an improvement on DBSCAN</a:t>
            </a:r>
            <a:endParaRPr lang="en-US" b="1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OPTICS uses a heuristic to find adaptive reachability distances</a:t>
            </a:r>
          </a:p>
          <a:p>
            <a:pPr lvl="1"/>
            <a:r>
              <a:rPr lang="en-US" dirty="0">
                <a:latin typeface="+mn-lt"/>
              </a:rPr>
              <a:t>Core distance determines if a sample is core</a:t>
            </a:r>
          </a:p>
          <a:p>
            <a:pPr lvl="1"/>
            <a:r>
              <a:rPr lang="en-US" dirty="0">
                <a:latin typeface="+mn-lt"/>
              </a:rPr>
              <a:t>Reachability distance determines if one sample is reachable from the other</a:t>
            </a:r>
          </a:p>
          <a:p>
            <a:pPr lvl="1"/>
            <a:r>
              <a:rPr lang="en-US" dirty="0">
                <a:latin typeface="+mn-lt"/>
              </a:rPr>
              <a:t>Only one mandatory hyperparameter,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min_pts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682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OPTICS is performs a sequential search </a:t>
            </a:r>
          </a:p>
          <a:p>
            <a:r>
              <a:rPr lang="en-US" dirty="0">
                <a:latin typeface="+mn-lt"/>
              </a:rPr>
              <a:t>OPTICS compute reachability to points sequentially    </a:t>
            </a:r>
          </a:p>
          <a:p>
            <a:pPr lvl="1"/>
            <a:r>
              <a:rPr lang="en-US" dirty="0">
                <a:latin typeface="+mn-lt"/>
              </a:rPr>
              <a:t>The order of the search though observations maters  </a:t>
            </a:r>
          </a:p>
          <a:p>
            <a:pPr lvl="1"/>
            <a:r>
              <a:rPr lang="en-US" dirty="0">
                <a:latin typeface="+mn-lt"/>
              </a:rPr>
              <a:t>A difference from DBSCAN</a:t>
            </a:r>
          </a:p>
          <a:p>
            <a:r>
              <a:rPr lang="en-US" dirty="0">
                <a:latin typeface="+mn-lt"/>
              </a:rPr>
              <a:t>The reachability of each point is determined by the previously processed points in a cluster</a:t>
            </a:r>
          </a:p>
          <a:p>
            <a:pPr lvl="1"/>
            <a:r>
              <a:rPr lang="en-US" dirty="0">
                <a:latin typeface="+mn-lt"/>
              </a:rPr>
              <a:t>Creates a reachability graph</a:t>
            </a:r>
          </a:p>
          <a:p>
            <a:pPr lvl="1"/>
            <a:r>
              <a:rPr lang="en-US" dirty="0">
                <a:latin typeface="+mn-lt"/>
              </a:rPr>
              <a:t>Points are saved in a queue and processed in order </a:t>
            </a:r>
          </a:p>
          <a:p>
            <a:pPr lvl="1"/>
            <a:r>
              <a:rPr lang="en-US" dirty="0">
                <a:latin typeface="+mn-lt"/>
              </a:rPr>
              <a:t>Reachability calculated based on neighbors on graph</a:t>
            </a:r>
          </a:p>
          <a:p>
            <a:pPr lvl="1"/>
            <a:r>
              <a:rPr lang="en-US" dirty="0">
                <a:latin typeface="+mn-lt"/>
              </a:rPr>
              <a:t>Reachability search is done for nearest neighbors  </a:t>
            </a:r>
          </a:p>
          <a:p>
            <a:r>
              <a:rPr lang="en-US" dirty="0">
                <a:latin typeface="+mn-lt"/>
              </a:rPr>
              <a:t>Based on the reachability graph clusters are formed  </a:t>
            </a:r>
          </a:p>
          <a:p>
            <a:r>
              <a:rPr lang="en-US" dirty="0">
                <a:latin typeface="+mn-lt"/>
              </a:rPr>
              <a:t>Clusters formed by partitioning graph constrained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min_pts</a:t>
            </a:r>
            <a:r>
              <a:rPr lang="en-US" dirty="0">
                <a:latin typeface="+mn-lt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79629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The </a:t>
                </a:r>
                <a:r>
                  <a:rPr lang="en-US" b="1" dirty="0">
                    <a:latin typeface="+mn-lt"/>
                  </a:rPr>
                  <a:t>OPTICS</a:t>
                </a:r>
                <a:r>
                  <a:rPr lang="en-US" dirty="0">
                    <a:latin typeface="+mn-lt"/>
                  </a:rPr>
                  <a:t> algorithm is an attempt to improve on DBSCAN</a:t>
                </a:r>
                <a:endParaRPr lang="en-US" b="1" dirty="0">
                  <a:latin typeface="+mn-lt"/>
                </a:endParaRPr>
              </a:p>
              <a:p>
                <a:r>
                  <a:rPr lang="en-US" b="1" dirty="0">
                    <a:latin typeface="+mn-lt"/>
                  </a:rPr>
                  <a:t>Core distance </a:t>
                </a:r>
                <a:r>
                  <a:rPr lang="en-US" dirty="0">
                    <a:latin typeface="+mn-lt"/>
                  </a:rPr>
                  <a:t>for a point,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dirty="0">
                    <a:latin typeface="+mn-lt"/>
                  </a:rPr>
                  <a:t>, determines if a sample is core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core</m:t>
                              </m:r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dist</m:t>
                              </m:r>
                            </m:e>
                            <m:lim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𝑚𝑖𝑛𝑃𝑡𝑠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{"/>
                              <m:endChr m:val="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𝑈𝑛𝑑𝑒𝑓𝑖𝑛𝑒𝑑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𝜀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&lt;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𝑚𝑖𝑛𝑃𝑡𝑠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𝑚𝑖𝑛𝑃𝑡𝑠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𝑠𝑚𝑎𝑙𝑙𝑒𝑠𝑡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𝑑𝑖𝑠𝑡𝑎𝑛𝑐𝑒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𝜀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𝑜𝑡h𝑒𝑟𝑤𝑖𝑠𝑒</m:t>
                                  </m:r>
                                </m:e>
                              </m:eqArr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b="1" dirty="0">
                    <a:latin typeface="+mn-lt"/>
                  </a:rPr>
                  <a:t>Reachability distance </a:t>
                </a:r>
                <a:r>
                  <a:rPr lang="en-US" dirty="0">
                    <a:latin typeface="+mn-lt"/>
                  </a:rPr>
                  <a:t>of observation, </a:t>
                </a:r>
                <a:r>
                  <a:rPr lang="en-US" i="1" dirty="0">
                    <a:latin typeface="+mn-lt"/>
                  </a:rPr>
                  <a:t>o</a:t>
                </a:r>
                <a:r>
                  <a:rPr lang="en-US" dirty="0">
                    <a:latin typeface="+mn-lt"/>
                  </a:rPr>
                  <a:t>, determines if one sample is reachable from the other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reachable</m:t>
                              </m:r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dist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𝑚𝑖𝑛𝑃𝑡𝑠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{"/>
                              <m:endChr m:val="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𝑈𝑛𝑑𝑒𝑓𝑖𝑛𝑒𝑑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𝜀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&lt;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𝑚𝑖𝑛𝑃𝑡𝑠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func>
                                    <m:func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b="0" i="0" smtClean="0">
                                          <a:latin typeface="Cambria Math" panose="02040503050406030204" pitchFamily="18" charset="0"/>
                                        </a:rPr>
                                        <m:t>max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limLow>
                                            <m:limLow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limLow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>
                                                      <a:latin typeface="Cambria Math" panose="02040503050406030204" pitchFamily="18" charset="0"/>
                                                    </a:rPr>
                                                    <m:t>core</m:t>
                                                  </m:r>
                                                  <m:r>
                                                    <a:rPr lang="en-US" b="0" i="0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 </m:t>
                                                  </m:r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>
                                                      <a:latin typeface="Cambria Math" panose="02040503050406030204" pitchFamily="18" charset="0"/>
                                                    </a:rPr>
                                                    <m:t>dist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 </m:t>
                                                  </m:r>
                                                </m:sub>
                                              </m:sSub>
                                            </m:e>
                                            <m:lim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𝜀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𝑚𝑖𝑛𝑃𝑡𝑠</m:t>
                                              </m:r>
                                            </m:lim>
                                          </m:limLow>
                                          <m:d>
                                            <m:d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</m:d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𝑑𝑖𝑠𝑡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𝑜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</m:func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𝑜𝑡h𝑒𝑟𝑤𝑖𝑠𝑒</m:t>
                                  </m:r>
                                </m:e>
                              </m:eqArr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If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>
                    <a:latin typeface="+mn-lt"/>
                  </a:rPr>
                  <a:t>o</a:t>
                </a:r>
                <a:r>
                  <a:rPr lang="en-US" dirty="0">
                    <a:latin typeface="+mn-lt"/>
                  </a:rPr>
                  <a:t> nearest neighbors, then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  <a:r>
                  <a:rPr lang="en-US" dirty="0">
                    <a:latin typeface="+mn-lt"/>
                  </a:rPr>
                  <a:t>’ &lt;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>
                    <a:latin typeface="+mn-lt"/>
                  </a:rPr>
                  <a:t>o</a:t>
                </a:r>
                <a:r>
                  <a:rPr lang="en-US" dirty="0">
                    <a:latin typeface="+mn-lt"/>
                  </a:rPr>
                  <a:t> are in the same cluster</a:t>
                </a:r>
              </a:p>
              <a:p>
                <a:r>
                  <a:rPr lang="en-US" dirty="0">
                    <a:latin typeface="+mn-lt"/>
                  </a:rPr>
                  <a:t>Both distances are undefined if density in the,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, neighborhood is too low</a:t>
                </a: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 r="-323" b="-2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818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Cluster models scale poorly with dimensionality      </a:t>
            </a:r>
          </a:p>
          <a:p>
            <a:r>
              <a:rPr lang="en-US" dirty="0">
                <a:latin typeface="+mn-lt"/>
              </a:rPr>
              <a:t>Consider sampling required to maintain the same uniformly distributed density in a hypercube: </a:t>
            </a: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An example of the </a:t>
            </a:r>
            <a:r>
              <a:rPr lang="en-US" sz="3200" dirty="0">
                <a:latin typeface="Script MT Bold" panose="03040602040607080904" pitchFamily="66" charset="0"/>
              </a:rPr>
              <a:t>Curse of Dimensionality!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1149323-83B4-49D3-B3E7-A6A943151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543306"/>
              </p:ext>
            </p:extLst>
          </p:nvPr>
        </p:nvGraphicFramePr>
        <p:xfrm>
          <a:off x="893232" y="2325917"/>
          <a:ext cx="5202768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1384">
                  <a:extLst>
                    <a:ext uri="{9D8B030D-6E8A-4147-A177-3AD203B41FA5}">
                      <a16:colId xmlns:a16="http://schemas.microsoft.com/office/drawing/2014/main" val="1864476824"/>
                    </a:ext>
                  </a:extLst>
                </a:gridCol>
                <a:gridCol w="2601384">
                  <a:extLst>
                    <a:ext uri="{9D8B030D-6E8A-4147-A177-3AD203B41FA5}">
                      <a16:colId xmlns:a16="http://schemas.microsoft.com/office/drawing/2014/main" val="29992291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Dimensions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802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108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536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888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en-US" sz="2400" baseline="30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654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en-US" sz="2400" baseline="300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463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985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470725" y="752947"/>
                <a:ext cx="6387899" cy="574601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How can we understand the OPTICS algorithm?</a:t>
                </a:r>
              </a:p>
              <a:p>
                <a:r>
                  <a:rPr lang="en-US" dirty="0">
                    <a:latin typeface="+mn-lt"/>
                  </a:rPr>
                  <a:t>Start with some samples or observations</a:t>
                </a:r>
              </a:p>
              <a:p>
                <a:r>
                  <a:rPr lang="en-US" dirty="0">
                    <a:latin typeface="+mn-lt"/>
                  </a:rPr>
                  <a:t>For a point, p, find the points within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  <a:r>
                  <a:rPr lang="en-US" dirty="0">
                    <a:latin typeface="+mn-lt"/>
                  </a:rPr>
                  <a:t> distance</a:t>
                </a:r>
              </a:p>
              <a:p>
                <a:r>
                  <a:rPr lang="en-US" dirty="0">
                    <a:latin typeface="+mn-lt"/>
                  </a:rPr>
                  <a:t>If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</m:sub>
                        </m:sSub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𝑚𝑖𝑛𝑃𝑡𝑠</m:t>
                    </m:r>
                  </m:oMath>
                </a14:m>
                <a:r>
                  <a:rPr lang="en-US" dirty="0">
                    <a:latin typeface="+mn-lt"/>
                  </a:rPr>
                  <a:t>, determine </a:t>
                </a:r>
                <a:r>
                  <a:rPr lang="en-US" dirty="0" err="1">
                    <a:latin typeface="+mn-lt"/>
                  </a:rPr>
                  <a:t>core_dist</a:t>
                </a:r>
                <a:r>
                  <a:rPr lang="en-US" dirty="0">
                    <a:latin typeface="+mn-lt"/>
                  </a:rPr>
                  <a:t>, CD</a:t>
                </a:r>
                <a:endParaRPr lang="en-US" dirty="0"/>
              </a:p>
              <a:p>
                <a:r>
                  <a:rPr lang="en-US" dirty="0">
                    <a:latin typeface="+mn-lt"/>
                  </a:rPr>
                  <a:t>Find </a:t>
                </a:r>
                <a:r>
                  <a:rPr lang="en-US" dirty="0" err="1">
                    <a:latin typeface="+mn-lt"/>
                  </a:rPr>
                  <a:t>reachable_dist</a:t>
                </a:r>
                <a:r>
                  <a:rPr lang="en-US" dirty="0">
                    <a:latin typeface="+mn-lt"/>
                  </a:rPr>
                  <a:t> (RD)</a:t>
                </a:r>
              </a:p>
              <a:p>
                <a:r>
                  <a:rPr lang="en-US" dirty="0">
                    <a:latin typeface="+mn-lt"/>
                  </a:rPr>
                  <a:t>Points beyond </a:t>
                </a:r>
                <a:r>
                  <a:rPr lang="en-US" dirty="0" err="1">
                    <a:latin typeface="+mn-lt"/>
                  </a:rPr>
                  <a:t>reachable_dist</a:t>
                </a:r>
                <a:r>
                  <a:rPr lang="en-US" dirty="0">
                    <a:latin typeface="+mn-lt"/>
                  </a:rPr>
                  <a:t> are not in the cluster</a:t>
                </a:r>
              </a:p>
              <a:p>
                <a:pPr marL="914400" lvl="1" indent="-457200">
                  <a:buFont typeface="+mj-lt"/>
                  <a:buAutoNum type="arabicPeriod" startAt="4"/>
                </a:pPr>
                <a:endParaRPr lang="en-US" dirty="0">
                  <a:latin typeface="+mn-lt"/>
                </a:endParaRPr>
              </a:p>
              <a:p>
                <a:pPr lvl="1"/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470725" y="752947"/>
                <a:ext cx="6387899" cy="5746010"/>
              </a:xfrm>
              <a:blipFill>
                <a:blip r:embed="rId3"/>
                <a:stretch>
                  <a:fillRect l="-1908" t="-1805" r="-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9543DE26-DB74-46D2-B06F-B5C772EE0143}"/>
              </a:ext>
            </a:extLst>
          </p:cNvPr>
          <p:cNvSpPr/>
          <p:nvPr/>
        </p:nvSpPr>
        <p:spPr>
          <a:xfrm>
            <a:off x="2843641" y="3939931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FAFC799-F8FB-440D-A092-F42B07121008}"/>
              </a:ext>
            </a:extLst>
          </p:cNvPr>
          <p:cNvSpPr/>
          <p:nvPr/>
        </p:nvSpPr>
        <p:spPr>
          <a:xfrm>
            <a:off x="1204438" y="3637948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5AE1A-0317-4E93-98B5-EB73E484924C}"/>
              </a:ext>
            </a:extLst>
          </p:cNvPr>
          <p:cNvSpPr/>
          <p:nvPr/>
        </p:nvSpPr>
        <p:spPr>
          <a:xfrm>
            <a:off x="3313340" y="414188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802C5CB-EE6E-4498-9B08-1192583C4B53}"/>
              </a:ext>
            </a:extLst>
          </p:cNvPr>
          <p:cNvSpPr/>
          <p:nvPr/>
        </p:nvSpPr>
        <p:spPr>
          <a:xfrm>
            <a:off x="3343505" y="449233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144684-5014-4672-B3EA-8A2C98B66D29}"/>
              </a:ext>
            </a:extLst>
          </p:cNvPr>
          <p:cNvSpPr/>
          <p:nvPr/>
        </p:nvSpPr>
        <p:spPr>
          <a:xfrm>
            <a:off x="3939119" y="4348745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86E34B-3C37-4CDA-9D67-CD782B253002}"/>
              </a:ext>
            </a:extLst>
          </p:cNvPr>
          <p:cNvSpPr/>
          <p:nvPr/>
        </p:nvSpPr>
        <p:spPr>
          <a:xfrm>
            <a:off x="4168194" y="4939247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5BEE028-78F9-4848-B94C-D47F5D3A916E}"/>
              </a:ext>
            </a:extLst>
          </p:cNvPr>
          <p:cNvSpPr/>
          <p:nvPr/>
        </p:nvSpPr>
        <p:spPr>
          <a:xfrm>
            <a:off x="4147343" y="2497345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CB390D8-1151-4B85-95D8-AF5E04A20DDA}"/>
              </a:ext>
            </a:extLst>
          </p:cNvPr>
          <p:cNvSpPr/>
          <p:nvPr/>
        </p:nvSpPr>
        <p:spPr>
          <a:xfrm>
            <a:off x="2333369" y="3586691"/>
            <a:ext cx="2159431" cy="19889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56C6320-4279-4398-8313-ACBA740BDFEB}"/>
              </a:ext>
            </a:extLst>
          </p:cNvPr>
          <p:cNvSpPr/>
          <p:nvPr/>
        </p:nvSpPr>
        <p:spPr>
          <a:xfrm>
            <a:off x="2781107" y="3969094"/>
            <a:ext cx="1263956" cy="122414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6B5F578-59F8-4B9A-BBE9-203DC71E1927}"/>
              </a:ext>
            </a:extLst>
          </p:cNvPr>
          <p:cNvSpPr/>
          <p:nvPr/>
        </p:nvSpPr>
        <p:spPr>
          <a:xfrm>
            <a:off x="210101" y="2796780"/>
            <a:ext cx="2159431" cy="19889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78CB19F-AE09-415F-AC58-3AC8F8B2F3C9}"/>
              </a:ext>
            </a:extLst>
          </p:cNvPr>
          <p:cNvSpPr/>
          <p:nvPr/>
        </p:nvSpPr>
        <p:spPr>
          <a:xfrm>
            <a:off x="3152196" y="1664637"/>
            <a:ext cx="2159431" cy="19889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AA9791-AEDE-4A3C-9452-3D87822633B6}"/>
              </a:ext>
            </a:extLst>
          </p:cNvPr>
          <p:cNvCxnSpPr>
            <a:cxnSpLocks/>
            <a:stCxn id="21" idx="7"/>
            <a:endCxn id="9" idx="7"/>
          </p:cNvCxnSpPr>
          <p:nvPr/>
        </p:nvCxnSpPr>
        <p:spPr>
          <a:xfrm flipH="1">
            <a:off x="3499465" y="3877966"/>
            <a:ext cx="677094" cy="64039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B9998EE-ACED-4FEA-8AFF-3055717C755D}"/>
              </a:ext>
            </a:extLst>
          </p:cNvPr>
          <p:cNvSpPr txBox="1"/>
          <p:nvPr/>
        </p:nvSpPr>
        <p:spPr>
          <a:xfrm>
            <a:off x="3687842" y="3662067"/>
            <a:ext cx="357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ymbol" panose="05050102010706020507" pitchFamily="18" charset="2"/>
              </a:rPr>
              <a:t>e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9399746-EAE1-4AC8-A230-92A8233AFBE4}"/>
              </a:ext>
            </a:extLst>
          </p:cNvPr>
          <p:cNvSpPr/>
          <p:nvPr/>
        </p:nvSpPr>
        <p:spPr>
          <a:xfrm>
            <a:off x="2959714" y="4230716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C1D36C3-99ED-4B71-80F2-B50D958F3066}"/>
              </a:ext>
            </a:extLst>
          </p:cNvPr>
          <p:cNvCxnSpPr>
            <a:cxnSpLocks/>
            <a:stCxn id="39" idx="2"/>
            <a:endCxn id="9" idx="2"/>
          </p:cNvCxnSpPr>
          <p:nvPr/>
        </p:nvCxnSpPr>
        <p:spPr>
          <a:xfrm>
            <a:off x="2781107" y="4581166"/>
            <a:ext cx="562398" cy="1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4C96D00-1F14-4C33-A33A-148EDCF9BF2E}"/>
              </a:ext>
            </a:extLst>
          </p:cNvPr>
          <p:cNvSpPr txBox="1"/>
          <p:nvPr/>
        </p:nvSpPr>
        <p:spPr>
          <a:xfrm>
            <a:off x="2781107" y="4607183"/>
            <a:ext cx="623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CD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C93FF0A-1B53-43C0-8D61-F12A9914E48F}"/>
              </a:ext>
            </a:extLst>
          </p:cNvPr>
          <p:cNvCxnSpPr>
            <a:cxnSpLocks/>
            <a:stCxn id="11" idx="2"/>
            <a:endCxn id="9" idx="5"/>
          </p:cNvCxnSpPr>
          <p:nvPr/>
        </p:nvCxnSpPr>
        <p:spPr>
          <a:xfrm flipH="1" flipV="1">
            <a:off x="3499465" y="4643977"/>
            <a:ext cx="668729" cy="384098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80D2AE1-1A40-4990-A1E0-8B6BA4471884}"/>
              </a:ext>
            </a:extLst>
          </p:cNvPr>
          <p:cNvSpPr txBox="1"/>
          <p:nvPr/>
        </p:nvSpPr>
        <p:spPr>
          <a:xfrm>
            <a:off x="3481238" y="4837467"/>
            <a:ext cx="623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RD</a:t>
            </a:r>
          </a:p>
        </p:txBody>
      </p:sp>
    </p:spTree>
    <p:extLst>
      <p:ext uri="{BB962C8B-B14F-4D97-AF65-F5344CB8AC3E}">
        <p14:creationId xmlns:p14="http://schemas.microsoft.com/office/powerpoint/2010/main" val="2860121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21" grpId="0" animBg="1"/>
      <p:bldP spid="39" grpId="0" animBg="1"/>
      <p:bldP spid="30" grpId="0" animBg="1"/>
      <p:bldP spid="33" grpId="0" animBg="1"/>
      <p:bldP spid="19" grpId="0"/>
      <p:bldP spid="37" grpId="0" animBg="1"/>
      <p:bldP spid="42" grpId="0"/>
      <p:bldP spid="4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072846" y="739851"/>
            <a:ext cx="3908407" cy="56295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What are some properties of OPTICS?</a:t>
            </a:r>
          </a:p>
          <a:p>
            <a:r>
              <a:rPr lang="en-US" dirty="0">
                <a:latin typeface="+mn-lt"/>
              </a:rPr>
              <a:t>OPTICS builds a graph with the distances determining clusters</a:t>
            </a:r>
          </a:p>
          <a:p>
            <a:r>
              <a:rPr lang="en-US" dirty="0">
                <a:latin typeface="+mn-lt"/>
              </a:rPr>
              <a:t>The graph defines a dendrogram</a:t>
            </a:r>
          </a:p>
          <a:p>
            <a:r>
              <a:rPr lang="en-US" dirty="0">
                <a:latin typeface="+mn-lt"/>
              </a:rPr>
              <a:t>The reachability plot (bottom) shows the path distances in the dendrogram</a:t>
            </a:r>
          </a:p>
          <a:p>
            <a:r>
              <a:rPr lang="en-US" dirty="0">
                <a:latin typeface="+mn-lt"/>
              </a:rPr>
              <a:t>A cutoff on the reachability plot defines the clusters 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F7BAACE-949E-4FAF-BDD0-5975A7B85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4" y="798388"/>
            <a:ext cx="7899345" cy="540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E489A7-DC97-4F52-9730-950C592E8B3F}"/>
              </a:ext>
            </a:extLst>
          </p:cNvPr>
          <p:cNvSpPr txBox="1"/>
          <p:nvPr/>
        </p:nvSpPr>
        <p:spPr>
          <a:xfrm>
            <a:off x="2185903" y="6213552"/>
            <a:ext cx="29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Wikipedia commons</a:t>
            </a:r>
          </a:p>
        </p:txBody>
      </p:sp>
    </p:spTree>
    <p:extLst>
      <p:ext uri="{BB962C8B-B14F-4D97-AF65-F5344CB8AC3E}">
        <p14:creationId xmlns:p14="http://schemas.microsoft.com/office/powerpoint/2010/main" val="305026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072846" y="739851"/>
                <a:ext cx="3908407" cy="562956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What are some properties of OPTICS?</a:t>
                </a:r>
              </a:p>
              <a:p>
                <a:r>
                  <a:rPr lang="en-US" dirty="0">
                    <a:latin typeface="+mn-lt"/>
                  </a:rPr>
                  <a:t>Dynamically determining </a:t>
                </a:r>
                <a:r>
                  <a:rPr lang="en-US" dirty="0" err="1">
                    <a:latin typeface="+mn-lt"/>
                  </a:rPr>
                  <a:t>core_dist</a:t>
                </a:r>
                <a:r>
                  <a:rPr lang="en-US" dirty="0">
                    <a:latin typeface="+mn-lt"/>
                  </a:rPr>
                  <a:t> helps with variable sample density</a:t>
                </a:r>
              </a:p>
              <a:p>
                <a:r>
                  <a:rPr lang="en-US" dirty="0">
                    <a:latin typeface="+mn-lt"/>
                  </a:rPr>
                  <a:t>Computation complexity higher on average than DBSCAN</a:t>
                </a:r>
              </a:p>
              <a:p>
                <a:r>
                  <a:rPr lang="en-US" dirty="0">
                    <a:latin typeface="+mn-lt"/>
                  </a:rPr>
                  <a:t>Outliers with distance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𝑒𝑝𝑠</m:t>
                    </m:r>
                  </m:oMath>
                </a14:m>
                <a:r>
                  <a:rPr lang="en-US" dirty="0">
                    <a:latin typeface="+mn-lt"/>
                  </a:rPr>
                  <a:t> idendified </a:t>
                </a:r>
              </a:p>
              <a:p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072846" y="739851"/>
                <a:ext cx="3908407" cy="5629566"/>
              </a:xfrm>
              <a:blipFill>
                <a:blip r:embed="rId3"/>
                <a:stretch>
                  <a:fillRect l="-3120" t="-17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2" name="Picture 4">
            <a:extLst>
              <a:ext uri="{FF2B5EF4-FFF2-40B4-BE49-F238E27FC236}">
                <a16:creationId xmlns:a16="http://schemas.microsoft.com/office/drawing/2014/main" id="{9F7BAACE-949E-4FAF-BDD0-5975A7B85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4" y="798388"/>
            <a:ext cx="7899345" cy="540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E489A7-DC97-4F52-9730-950C592E8B3F}"/>
              </a:ext>
            </a:extLst>
          </p:cNvPr>
          <p:cNvSpPr txBox="1"/>
          <p:nvPr/>
        </p:nvSpPr>
        <p:spPr>
          <a:xfrm>
            <a:off x="2185903" y="6213552"/>
            <a:ext cx="29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Wikipedia commons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4F6E3D0-B7A1-0546-1A38-F51B3FFCFCDB}"/>
              </a:ext>
            </a:extLst>
          </p:cNvPr>
          <p:cNvCxnSpPr>
            <a:cxnSpLocks/>
          </p:cNvCxnSpPr>
          <p:nvPr/>
        </p:nvCxnSpPr>
        <p:spPr>
          <a:xfrm flipH="1">
            <a:off x="7459851" y="5073112"/>
            <a:ext cx="723254" cy="39779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65B4B3-A8A8-C1FB-15FD-1026861DB32B}"/>
              </a:ext>
            </a:extLst>
          </p:cNvPr>
          <p:cNvCxnSpPr>
            <a:cxnSpLocks/>
          </p:cNvCxnSpPr>
          <p:nvPr/>
        </p:nvCxnSpPr>
        <p:spPr>
          <a:xfrm flipH="1">
            <a:off x="5104965" y="5073112"/>
            <a:ext cx="3036811" cy="57343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82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6" y="1890793"/>
            <a:ext cx="5305586" cy="46649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OPTICS is an Hierarchical Algorithm</a:t>
            </a:r>
          </a:p>
          <a:p>
            <a:r>
              <a:rPr lang="en-US" dirty="0">
                <a:latin typeface="+mn-lt"/>
              </a:rPr>
              <a:t>Dendrogram of reachability distances   </a:t>
            </a:r>
          </a:p>
          <a:p>
            <a:r>
              <a:rPr lang="en-US" dirty="0">
                <a:latin typeface="+mn-lt"/>
              </a:rPr>
              <a:t>Overlapping cluster assignments from partitioning graph at different </a:t>
            </a:r>
            <a:r>
              <a:rPr lang="en-US" i="1" dirty="0">
                <a:latin typeface="+mn-lt"/>
              </a:rPr>
              <a:t>eps</a:t>
            </a:r>
            <a:r>
              <a:rPr lang="en-US" dirty="0">
                <a:latin typeface="+mn-lt"/>
              </a:rPr>
              <a:t> </a:t>
            </a:r>
          </a:p>
          <a:p>
            <a:r>
              <a:rPr lang="en-US" dirty="0">
                <a:latin typeface="+mn-lt"/>
              </a:rPr>
              <a:t>Reachability plot with local </a:t>
            </a:r>
            <a:r>
              <a:rPr lang="en-US" i="1" dirty="0">
                <a:latin typeface="+mn-lt"/>
              </a:rPr>
              <a:t>eps</a:t>
            </a:r>
            <a:r>
              <a:rPr lang="en-US" dirty="0">
                <a:latin typeface="+mn-lt"/>
              </a:rPr>
              <a:t> to define clusters from graph components    </a:t>
            </a:r>
          </a:p>
          <a:p>
            <a:endParaRPr lang="en-US" dirty="0">
              <a:latin typeface="+mn-lt"/>
            </a:endParaRPr>
          </a:p>
          <a:p>
            <a:pPr marL="0" indent="0">
              <a:buNone/>
            </a:pPr>
            <a:r>
              <a:rPr lang="en-US" sz="1800" dirty="0">
                <a:latin typeface="+mn-lt"/>
              </a:rPr>
              <a:t>From </a:t>
            </a:r>
            <a:r>
              <a:rPr lang="en-US" sz="1800" dirty="0">
                <a:latin typeface="+mn-lt"/>
                <a:hlinkClick r:id="rId3"/>
              </a:rPr>
              <a:t>Advanced Algorithms and Data Structures,, Marcello La Rocca, Manning, 2021</a:t>
            </a:r>
            <a:endParaRPr lang="en-US" sz="1800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9CACB5-DCE6-F0D4-02B3-3FDE9B123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049" y="221991"/>
            <a:ext cx="6299868" cy="633379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01A40F7-3064-4606-E1EA-036EE3A40D3A}"/>
              </a:ext>
            </a:extLst>
          </p:cNvPr>
          <p:cNvCxnSpPr>
            <a:cxnSpLocks/>
          </p:cNvCxnSpPr>
          <p:nvPr/>
        </p:nvCxnSpPr>
        <p:spPr>
          <a:xfrm flipV="1">
            <a:off x="5000786" y="1932122"/>
            <a:ext cx="1689316" cy="71292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ADF6E5-8948-1958-D60A-4D68383ABF58}"/>
              </a:ext>
            </a:extLst>
          </p:cNvPr>
          <p:cNvCxnSpPr>
            <a:cxnSpLocks/>
          </p:cNvCxnSpPr>
          <p:nvPr/>
        </p:nvCxnSpPr>
        <p:spPr>
          <a:xfrm>
            <a:off x="5512231" y="3652434"/>
            <a:ext cx="1231469" cy="33092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EF63CA-CD8C-FD0D-7FF2-9C72E30D9086}"/>
              </a:ext>
            </a:extLst>
          </p:cNvPr>
          <p:cNvCxnSpPr>
            <a:cxnSpLocks/>
          </p:cNvCxnSpPr>
          <p:nvPr/>
        </p:nvCxnSpPr>
        <p:spPr>
          <a:xfrm>
            <a:off x="5191932" y="4938793"/>
            <a:ext cx="1498170" cy="64476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763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Density clustering is well supported in Scikit Learn    </a:t>
                </a:r>
              </a:p>
              <a:p>
                <a:r>
                  <a:rPr lang="en-US" dirty="0" err="1">
                    <a:latin typeface="+mn-lt"/>
                  </a:rPr>
                  <a:t>Sklearn</a:t>
                </a:r>
                <a:r>
                  <a:rPr lang="en-US" dirty="0">
                    <a:latin typeface="+mn-lt"/>
                  </a:rPr>
                  <a:t> supports DBSCAN, HDBSCAN and OPTICS   </a:t>
                </a:r>
              </a:p>
              <a:p>
                <a:r>
                  <a:rPr lang="en-US" dirty="0">
                    <a:latin typeface="+mn-lt"/>
                  </a:rPr>
                  <a:t>See the </a:t>
                </a:r>
                <a:r>
                  <a:rPr lang="en-US" dirty="0">
                    <a:latin typeface="+mn-lt"/>
                    <a:hlinkClick r:id="rId3"/>
                  </a:rPr>
                  <a:t>User Guide</a:t>
                </a:r>
                <a:r>
                  <a:rPr lang="en-US" dirty="0">
                    <a:latin typeface="+mn-lt"/>
                  </a:rPr>
                  <a:t> for overview</a:t>
                </a:r>
              </a:p>
              <a:p>
                <a:pPr lvl="1"/>
                <a:r>
                  <a:rPr lang="en-US" dirty="0">
                    <a:latin typeface="+mn-lt"/>
                  </a:rPr>
                  <a:t>See especially guidance on scaling these algorithms    </a:t>
                </a:r>
              </a:p>
              <a:p>
                <a:r>
                  <a:rPr lang="en-US" dirty="0">
                    <a:latin typeface="+mn-lt"/>
                  </a:rPr>
                  <a:t>HDBSCAN algorithm derives from DBSCAN and OPTICS    </a:t>
                </a:r>
              </a:p>
              <a:p>
                <a:pPr lvl="1"/>
                <a:r>
                  <a:rPr lang="en-US" dirty="0">
                    <a:latin typeface="+mn-lt"/>
                  </a:rPr>
                  <a:t>HDBSCAN is a highly scalable adaptive hierarchical algorithm    </a:t>
                </a:r>
              </a:p>
              <a:p>
                <a:pPr lvl="1"/>
                <a:r>
                  <a:rPr lang="en-US" dirty="0">
                    <a:latin typeface="+mn-lt"/>
                  </a:rPr>
                  <a:t>HDBSCAN is faster than OPTICS, </a:t>
                </a:r>
              </a:p>
              <a:p>
                <a:pPr lvl="1"/>
                <a:r>
                  <a:rPr lang="en-US" dirty="0">
                    <a:latin typeface="+mn-lt"/>
                  </a:rPr>
                  <a:t>HDBSCAN 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 memory, compared to OPTICS,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Reduce average runtime of OPTICS is reduced by limiting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max_eps</a:t>
                </a:r>
                <a:r>
                  <a:rPr lang="en-US" dirty="0">
                    <a:latin typeface="+mn-lt"/>
                  </a:rPr>
                  <a:t> at possible of fragmenting clusters  </a:t>
                </a:r>
              </a:p>
              <a:p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4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493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Spectral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21620390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Steps of spectral clustering algorithm </a:t>
            </a:r>
          </a:p>
          <a:p>
            <a:r>
              <a:rPr lang="en-US" dirty="0">
                <a:latin typeface="+mn-lt"/>
              </a:rPr>
              <a:t>Construct the </a:t>
            </a:r>
            <a:r>
              <a:rPr lang="en-US" b="1" dirty="0">
                <a:latin typeface="+mn-lt"/>
              </a:rPr>
              <a:t>graph of the samples</a:t>
            </a:r>
          </a:p>
          <a:p>
            <a:pPr lvl="1"/>
            <a:r>
              <a:rPr lang="en-US" dirty="0">
                <a:latin typeface="+mn-lt"/>
              </a:rPr>
              <a:t>Fully connected graph </a:t>
            </a:r>
          </a:p>
          <a:p>
            <a:pPr lvl="1"/>
            <a:r>
              <a:rPr lang="en-US" dirty="0">
                <a:latin typeface="+mn-lt"/>
              </a:rPr>
              <a:t>K-nearest-neighbor graph – use KD-tree or ball-tree </a:t>
            </a:r>
          </a:p>
          <a:p>
            <a:pPr lvl="1"/>
            <a:r>
              <a:rPr lang="en-US" dirty="0">
                <a:latin typeface="+mn-lt"/>
              </a:rPr>
              <a:t>For node </a:t>
            </a:r>
            <a:r>
              <a:rPr lang="en-US" dirty="0" err="1">
                <a:latin typeface="+mn-lt"/>
              </a:rPr>
              <a:t>i</a:t>
            </a:r>
            <a:r>
              <a:rPr lang="en-US" dirty="0">
                <a:latin typeface="+mn-lt"/>
              </a:rPr>
              <a:t>, node j can be a nearest neighbor, but the reverse need not be true  </a:t>
            </a:r>
          </a:p>
          <a:p>
            <a:pPr lvl="1"/>
            <a:r>
              <a:rPr lang="en-US" dirty="0">
                <a:latin typeface="+mn-lt"/>
              </a:rPr>
              <a:t>Generally use symmetric nearest neighbors  </a:t>
            </a:r>
          </a:p>
          <a:p>
            <a:r>
              <a:rPr lang="en-US" dirty="0">
                <a:latin typeface="+mn-lt"/>
              </a:rPr>
              <a:t> The edges are undirected and weighted  </a:t>
            </a:r>
          </a:p>
          <a:p>
            <a:pPr lvl="1"/>
            <a:r>
              <a:rPr lang="en-US" dirty="0">
                <a:latin typeface="+mn-lt"/>
              </a:rPr>
              <a:t>Weights are the similarity between the samples     </a:t>
            </a:r>
          </a:p>
          <a:p>
            <a:r>
              <a:rPr lang="en-US" dirty="0">
                <a:latin typeface="+mn-lt"/>
              </a:rPr>
              <a:t>The weighted association matrix is constructed </a:t>
            </a:r>
          </a:p>
          <a:p>
            <a:pPr lvl="1"/>
            <a:r>
              <a:rPr lang="en-US" dirty="0">
                <a:latin typeface="+mn-lt"/>
              </a:rPr>
              <a:t>Full matrix for fully connected graph </a:t>
            </a:r>
          </a:p>
          <a:p>
            <a:pPr lvl="1"/>
            <a:r>
              <a:rPr lang="en-US" dirty="0">
                <a:latin typeface="+mn-lt"/>
              </a:rPr>
              <a:t>Sparse matrix for nearest-neighbor graph – faster algorithm! </a:t>
            </a:r>
          </a:p>
          <a:p>
            <a:pPr lvl="1"/>
            <a:r>
              <a:rPr lang="en-US" dirty="0">
                <a:latin typeface="+mn-lt"/>
              </a:rPr>
              <a:t>Need not be symmetric  </a:t>
            </a:r>
          </a:p>
        </p:txBody>
      </p:sp>
    </p:spTree>
    <p:extLst>
      <p:ext uri="{BB962C8B-B14F-4D97-AF65-F5344CB8AC3E}">
        <p14:creationId xmlns:p14="http://schemas.microsoft.com/office/powerpoint/2010/main" val="418815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4D421C-B98F-4F57-B2CC-5DA80E108DCA}"/>
              </a:ext>
            </a:extLst>
          </p:cNvPr>
          <p:cNvCxnSpPr>
            <a:cxnSpLocks/>
          </p:cNvCxnSpPr>
          <p:nvPr/>
        </p:nvCxnSpPr>
        <p:spPr>
          <a:xfrm>
            <a:off x="685898" y="2081508"/>
            <a:ext cx="1154066" cy="17898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50148" y="896079"/>
            <a:ext cx="6508476" cy="56028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Steps of spectral clustering algorithm </a:t>
            </a:r>
          </a:p>
          <a:p>
            <a:r>
              <a:rPr lang="en-US" dirty="0">
                <a:latin typeface="+mn-lt"/>
              </a:rPr>
              <a:t>Start with samples  </a:t>
            </a:r>
          </a:p>
          <a:p>
            <a:r>
              <a:rPr lang="en-US" dirty="0">
                <a:latin typeface="+mn-lt"/>
              </a:rPr>
              <a:t>Construct graph </a:t>
            </a:r>
          </a:p>
          <a:p>
            <a:pPr lvl="1"/>
            <a:r>
              <a:rPr lang="en-US" dirty="0">
                <a:latin typeface="+mn-lt"/>
              </a:rPr>
              <a:t>3-nearest-neighbors in this case </a:t>
            </a:r>
          </a:p>
          <a:p>
            <a:pPr lvl="1"/>
            <a:r>
              <a:rPr lang="en-US" dirty="0">
                <a:latin typeface="+mn-lt"/>
              </a:rPr>
              <a:t>Need not be reciprocal </a:t>
            </a:r>
          </a:p>
          <a:p>
            <a:pPr lvl="1"/>
            <a:r>
              <a:rPr lang="en-US" dirty="0">
                <a:latin typeface="+mn-lt"/>
              </a:rPr>
              <a:t>Use undirected edges</a:t>
            </a:r>
          </a:p>
          <a:p>
            <a:pPr lvl="1"/>
            <a:r>
              <a:rPr lang="en-US" dirty="0">
                <a:latin typeface="+mn-lt"/>
              </a:rPr>
              <a:t>Edge weights are similarity </a:t>
            </a:r>
          </a:p>
          <a:p>
            <a:r>
              <a:rPr lang="en-US" dirty="0">
                <a:latin typeface="+mn-lt"/>
              </a:rPr>
              <a:t>Association matrix constructed from graph </a:t>
            </a:r>
          </a:p>
          <a:p>
            <a:pPr lvl="1"/>
            <a:r>
              <a:rPr lang="en-US" dirty="0">
                <a:latin typeface="+mn-lt"/>
              </a:rPr>
              <a:t>Weighted by similarity between points</a:t>
            </a:r>
          </a:p>
          <a:p>
            <a:r>
              <a:rPr lang="en-US" dirty="0">
                <a:latin typeface="+mn-lt"/>
              </a:rPr>
              <a:t>Compute graph Laplacian </a:t>
            </a:r>
          </a:p>
          <a:p>
            <a:r>
              <a:rPr lang="en-US" dirty="0">
                <a:latin typeface="+mn-lt"/>
              </a:rPr>
              <a:t>Perform clustering on eigenvectors of graph Laplacian to partition graph 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8A190B-B202-422A-89B8-6F7261719F1C}"/>
              </a:ext>
            </a:extLst>
          </p:cNvPr>
          <p:cNvSpPr/>
          <p:nvPr/>
        </p:nvSpPr>
        <p:spPr>
          <a:xfrm>
            <a:off x="594539" y="1993345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F9F88FF-9850-4E7F-B467-A9FC1F7E6E7F}"/>
              </a:ext>
            </a:extLst>
          </p:cNvPr>
          <p:cNvSpPr/>
          <p:nvPr/>
        </p:nvSpPr>
        <p:spPr>
          <a:xfrm>
            <a:off x="1748605" y="2172328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A0E56-FB83-46A7-8FBA-7DD99C125C1F}"/>
              </a:ext>
            </a:extLst>
          </p:cNvPr>
          <p:cNvSpPr/>
          <p:nvPr/>
        </p:nvSpPr>
        <p:spPr>
          <a:xfrm>
            <a:off x="980092" y="3951209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D855A26-478F-4BE5-89AF-AAFC8ECEEF9B}"/>
              </a:ext>
            </a:extLst>
          </p:cNvPr>
          <p:cNvSpPr/>
          <p:nvPr/>
        </p:nvSpPr>
        <p:spPr>
          <a:xfrm>
            <a:off x="1655208" y="3400577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1E40EF4-15FC-4B3D-84E2-F25AEC708349}"/>
              </a:ext>
            </a:extLst>
          </p:cNvPr>
          <p:cNvSpPr/>
          <p:nvPr/>
        </p:nvSpPr>
        <p:spPr>
          <a:xfrm>
            <a:off x="2075214" y="2775304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DBFEDF8-7036-4147-96EE-0D4149411B94}"/>
              </a:ext>
            </a:extLst>
          </p:cNvPr>
          <p:cNvSpPr/>
          <p:nvPr/>
        </p:nvSpPr>
        <p:spPr>
          <a:xfrm>
            <a:off x="2994030" y="1852953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CBE48A6-C0C7-43D0-B95D-4CC35CF114E2}"/>
              </a:ext>
            </a:extLst>
          </p:cNvPr>
          <p:cNvSpPr/>
          <p:nvPr/>
        </p:nvSpPr>
        <p:spPr>
          <a:xfrm>
            <a:off x="3202251" y="2576089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F7739B5-6F7E-4BB9-A7BB-FB60C9823460}"/>
              </a:ext>
            </a:extLst>
          </p:cNvPr>
          <p:cNvSpPr/>
          <p:nvPr/>
        </p:nvSpPr>
        <p:spPr>
          <a:xfrm>
            <a:off x="3988778" y="1852953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A998D9-0328-4637-BDE5-D30BF625EA70}"/>
              </a:ext>
            </a:extLst>
          </p:cNvPr>
          <p:cNvSpPr/>
          <p:nvPr/>
        </p:nvSpPr>
        <p:spPr>
          <a:xfrm>
            <a:off x="4014608" y="3041787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1A9DE0-DC4C-446A-8304-1BD6003C9A95}"/>
              </a:ext>
            </a:extLst>
          </p:cNvPr>
          <p:cNvSpPr/>
          <p:nvPr/>
        </p:nvSpPr>
        <p:spPr>
          <a:xfrm>
            <a:off x="4668999" y="2398434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2469E07-D5BA-41DB-A638-EFD084E75FF0}"/>
              </a:ext>
            </a:extLst>
          </p:cNvPr>
          <p:cNvCxnSpPr>
            <a:cxnSpLocks/>
            <a:stCxn id="4" idx="4"/>
            <a:endCxn id="8" idx="2"/>
          </p:cNvCxnSpPr>
          <p:nvPr/>
        </p:nvCxnSpPr>
        <p:spPr>
          <a:xfrm>
            <a:off x="685898" y="2171000"/>
            <a:ext cx="1389316" cy="69313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FE619F0-327B-4383-A59F-C05C33D4A846}"/>
              </a:ext>
            </a:extLst>
          </p:cNvPr>
          <p:cNvCxnSpPr>
            <a:cxnSpLocks/>
            <a:stCxn id="7" idx="7"/>
            <a:endCxn id="8" idx="4"/>
          </p:cNvCxnSpPr>
          <p:nvPr/>
        </p:nvCxnSpPr>
        <p:spPr>
          <a:xfrm flipV="1">
            <a:off x="1811168" y="2952959"/>
            <a:ext cx="355405" cy="47363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C228DD-DB29-41D1-8E5F-B1B96349F92C}"/>
              </a:ext>
            </a:extLst>
          </p:cNvPr>
          <p:cNvCxnSpPr>
            <a:cxnSpLocks/>
            <a:stCxn id="6" idx="7"/>
            <a:endCxn id="7" idx="3"/>
          </p:cNvCxnSpPr>
          <p:nvPr/>
        </p:nvCxnSpPr>
        <p:spPr>
          <a:xfrm flipV="1">
            <a:off x="1136052" y="3552215"/>
            <a:ext cx="545914" cy="4250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FC357AF-FE44-4BCF-B761-7AAEA1C3CC3A}"/>
              </a:ext>
            </a:extLst>
          </p:cNvPr>
          <p:cNvCxnSpPr>
            <a:cxnSpLocks/>
            <a:stCxn id="8" idx="0"/>
            <a:endCxn id="5" idx="5"/>
          </p:cNvCxnSpPr>
          <p:nvPr/>
        </p:nvCxnSpPr>
        <p:spPr>
          <a:xfrm flipH="1" flipV="1">
            <a:off x="1904565" y="2323966"/>
            <a:ext cx="262008" cy="4513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CB365D4-57D5-4282-963A-D47C57672EC0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621297" y="2144983"/>
            <a:ext cx="1060669" cy="12816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37DF2EA-B0D3-4B8A-974B-3EAC576552A1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1931323" y="1941781"/>
            <a:ext cx="1062707" cy="31937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F09DC46-7CBB-4787-93AA-B4A9D6354656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 flipV="1">
            <a:off x="2257932" y="2664917"/>
            <a:ext cx="944319" cy="19921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58CEE78-FBDD-4074-8168-5AFA9DB293F7}"/>
              </a:ext>
            </a:extLst>
          </p:cNvPr>
          <p:cNvCxnSpPr>
            <a:cxnSpLocks/>
            <a:stCxn id="5" idx="3"/>
            <a:endCxn id="6" idx="0"/>
          </p:cNvCxnSpPr>
          <p:nvPr/>
        </p:nvCxnSpPr>
        <p:spPr>
          <a:xfrm flipH="1">
            <a:off x="1071451" y="2323966"/>
            <a:ext cx="703912" cy="162724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4567B11-0D0D-4156-89A7-16DAA1FA1872}"/>
              </a:ext>
            </a:extLst>
          </p:cNvPr>
          <p:cNvCxnSpPr>
            <a:cxnSpLocks/>
            <a:stCxn id="8" idx="3"/>
            <a:endCxn id="6" idx="0"/>
          </p:cNvCxnSpPr>
          <p:nvPr/>
        </p:nvCxnSpPr>
        <p:spPr>
          <a:xfrm flipH="1">
            <a:off x="1071451" y="2926942"/>
            <a:ext cx="1030521" cy="102426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0A5093A-52C2-40EC-8B8E-0E7395D2FE41}"/>
              </a:ext>
            </a:extLst>
          </p:cNvPr>
          <p:cNvCxnSpPr>
            <a:cxnSpLocks/>
            <a:stCxn id="12" idx="2"/>
            <a:endCxn id="10" idx="5"/>
          </p:cNvCxnSpPr>
          <p:nvPr/>
        </p:nvCxnSpPr>
        <p:spPr>
          <a:xfrm flipH="1" flipV="1">
            <a:off x="3358211" y="2727727"/>
            <a:ext cx="656397" cy="4028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33CD1EC-471C-4898-B21E-CAB746ED8E21}"/>
              </a:ext>
            </a:extLst>
          </p:cNvPr>
          <p:cNvCxnSpPr>
            <a:cxnSpLocks/>
            <a:stCxn id="10" idx="0"/>
            <a:endCxn id="9" idx="4"/>
          </p:cNvCxnSpPr>
          <p:nvPr/>
        </p:nvCxnSpPr>
        <p:spPr>
          <a:xfrm flipH="1" flipV="1">
            <a:off x="3085389" y="2030608"/>
            <a:ext cx="208221" cy="5454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CEF8E58-A7D2-4062-893F-1D575800AB63}"/>
              </a:ext>
            </a:extLst>
          </p:cNvPr>
          <p:cNvCxnSpPr>
            <a:cxnSpLocks/>
            <a:stCxn id="12" idx="0"/>
            <a:endCxn id="11" idx="4"/>
          </p:cNvCxnSpPr>
          <p:nvPr/>
        </p:nvCxnSpPr>
        <p:spPr>
          <a:xfrm flipH="1" flipV="1">
            <a:off x="4080137" y="2030608"/>
            <a:ext cx="25830" cy="101117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627C3E1-AA2E-4352-8AAE-70E59EC9E409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4170568" y="2561040"/>
            <a:ext cx="616548" cy="50676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4F70BFB-1512-4F20-8D1B-5D098CF9381C}"/>
              </a:ext>
            </a:extLst>
          </p:cNvPr>
          <p:cNvCxnSpPr>
            <a:cxnSpLocks/>
            <a:stCxn id="11" idx="5"/>
          </p:cNvCxnSpPr>
          <p:nvPr/>
        </p:nvCxnSpPr>
        <p:spPr>
          <a:xfrm>
            <a:off x="4144738" y="2004591"/>
            <a:ext cx="577777" cy="4048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396BE56-3AEA-4289-A29C-18AB052A783D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176748" y="1941781"/>
            <a:ext cx="81203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19393F8-AE33-4F39-AEBB-2C2B1DD720C2}"/>
              </a:ext>
            </a:extLst>
          </p:cNvPr>
          <p:cNvCxnSpPr>
            <a:cxnSpLocks/>
            <a:stCxn id="10" idx="6"/>
          </p:cNvCxnSpPr>
          <p:nvPr/>
        </p:nvCxnSpPr>
        <p:spPr>
          <a:xfrm flipV="1">
            <a:off x="3384969" y="2472213"/>
            <a:ext cx="1310788" cy="19270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AEC305C-0145-4BBB-B3E3-ED97309238FD}"/>
              </a:ext>
            </a:extLst>
          </p:cNvPr>
          <p:cNvCxnSpPr>
            <a:cxnSpLocks/>
          </p:cNvCxnSpPr>
          <p:nvPr/>
        </p:nvCxnSpPr>
        <p:spPr>
          <a:xfrm>
            <a:off x="2290118" y="1425844"/>
            <a:ext cx="723659" cy="2271673"/>
          </a:xfrm>
          <a:prstGeom prst="line">
            <a:avLst/>
          </a:prstGeom>
          <a:ln w="508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19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Compute </a:t>
                </a:r>
                <a:r>
                  <a:rPr lang="en-US" b="1" dirty="0">
                    <a:latin typeface="+mn-lt"/>
                  </a:rPr>
                  <a:t>graph Laplacian  </a:t>
                </a:r>
              </a:p>
              <a:p>
                <a:r>
                  <a:rPr lang="en-US" dirty="0">
                    <a:latin typeface="+mn-lt"/>
                  </a:rPr>
                  <a:t>Several possible definitions of graph Laplacian  </a:t>
                </a:r>
              </a:p>
              <a:p>
                <a:r>
                  <a:rPr lang="en-US" dirty="0">
                    <a:latin typeface="+mn-lt"/>
                  </a:rPr>
                  <a:t>Starting with weighted association matrix,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>
                    <a:latin typeface="+mn-lt"/>
                  </a:rPr>
                  <a:t>, compute the diagonal matrix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>
                    <a:latin typeface="+mn-lt"/>
                  </a:rPr>
                  <a:t> of out degree values,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b="0" dirty="0"/>
                  <a:t>				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 </a:t>
                </a:r>
              </a:p>
              <a:p>
                <a:r>
                  <a:rPr lang="en-US" dirty="0">
                    <a:latin typeface="+mn-lt"/>
                  </a:rPr>
                  <a:t>The unnormalized graph Laplacian: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Alternatively, the normalized graph Laplacian: </a:t>
                </a:r>
              </a:p>
              <a:p>
                <a:pPr marL="0" indent="0">
                  <a:buNone/>
                </a:pPr>
                <a:endParaRPr lang="en-US" sz="1000" dirty="0">
                  <a:latin typeface="+mn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𝑛𝑜𝑟𝑚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 r="-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5535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Factor the graph Laplacian  </a:t>
                </a:r>
              </a:p>
              <a:p>
                <a:r>
                  <a:rPr lang="en-US" dirty="0">
                    <a:latin typeface="+mn-lt"/>
                  </a:rPr>
                  <a:t>Apply </a:t>
                </a:r>
                <a:r>
                  <a:rPr lang="en-US" dirty="0" err="1">
                    <a:latin typeface="+mn-lt"/>
                  </a:rPr>
                  <a:t>eigendecomposition</a:t>
                </a:r>
                <a:r>
                  <a:rPr lang="en-US" dirty="0">
                    <a:latin typeface="+mn-lt"/>
                  </a:rPr>
                  <a:t> to the graph Laplacian: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𝑉</m:t>
                      </m:r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Λ</m:t>
                      </m:r>
                      <m:sSup>
                        <m:sSupPr>
                          <m:ctrlPr>
                            <a:rPr lang="el-G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𝑉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+mn-lt"/>
                  <a:ea typeface="Cambria Math" panose="02040503050406030204" pitchFamily="18" charset="0"/>
                  <a:cs typeface="Segoe UI" panose="020B0502040204020203" pitchFamily="34" charset="0"/>
                </a:endParaRPr>
              </a:p>
              <a:p>
                <a:r>
                  <a:rPr lang="en-US" dirty="0">
                    <a:latin typeface="+mn-lt"/>
                  </a:rPr>
                  <a:t>For a single eigenvalue,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+mn-lt"/>
                  </a:rPr>
                  <a:t>, and eigenvector,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𝜈</m:t>
                    </m:r>
                  </m:oMath>
                </a14:m>
                <a:r>
                  <a:rPr lang="en-US" dirty="0">
                    <a:latin typeface="+mn-lt"/>
                  </a:rPr>
                  <a:t>, we can write the relationship: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The eigenvalues and eigenvectors of the graph Laplacian have some important properties (skipping proofs)   </a:t>
                </a:r>
              </a:p>
              <a:p>
                <a:pPr lvl="1"/>
                <a:r>
                  <a:rPr lang="en-US" sz="2600" dirty="0">
                    <a:latin typeface="+mn-lt"/>
                  </a:rPr>
                  <a:t>The row sum are zero,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26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𝑜𝑤</m:t>
                        </m:r>
                      </m:sub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600" dirty="0">
                    <a:latin typeface="+mn-lt"/>
                  </a:rPr>
                  <a:t> </a:t>
                </a:r>
              </a:p>
              <a:p>
                <a:pPr lvl="1"/>
                <a:r>
                  <a:rPr lang="en-US" sz="2600" dirty="0">
                    <a:latin typeface="+mn-lt"/>
                  </a:rPr>
                  <a:t>For a </a:t>
                </a:r>
                <a:r>
                  <a:rPr lang="en-US" sz="2600" b="1" dirty="0">
                    <a:latin typeface="+mn-lt"/>
                  </a:rPr>
                  <a:t>single graph component </a:t>
                </a:r>
                <a:r>
                  <a:rPr lang="en-US" sz="2600" dirty="0">
                    <a:latin typeface="+mn-lt"/>
                  </a:rPr>
                  <a:t>the smallest eigenvalue, </a:t>
                </a:r>
                <a14:m>
                  <m:oMath xmlns:m="http://schemas.openxmlformats.org/officeDocument/2006/math"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en-US" sz="2600" dirty="0">
                    <a:latin typeface="+mn-lt"/>
                  </a:rPr>
                  <a:t> </a:t>
                </a:r>
              </a:p>
              <a:p>
                <a:pPr lvl="1"/>
                <a:r>
                  <a:rPr lang="en-US" sz="2600" dirty="0">
                    <a:latin typeface="+mn-lt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600" dirty="0">
                    <a:latin typeface="+mn-lt"/>
                  </a:rPr>
                  <a:t>, the corresponding eigenvector is all 1s,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1, 1, 1, …, 1</m:t>
                        </m:r>
                      </m:e>
                    </m:d>
                  </m:oMath>
                </a14:m>
                <a:endParaRPr lang="en-US" sz="2600" dirty="0">
                  <a:latin typeface="+mn-lt"/>
                </a:endParaRPr>
              </a:p>
              <a:p>
                <a:pPr marL="0" indent="0">
                  <a:buNone/>
                </a:pPr>
                <a:endParaRPr lang="en-US" sz="2600" dirty="0">
                  <a:latin typeface="+mn-lt"/>
                </a:endParaRPr>
              </a:p>
              <a:p>
                <a:pPr marL="0" indent="0">
                  <a:buNone/>
                </a:pPr>
                <a:r>
                  <a:rPr lang="en-US" sz="1700" dirty="0">
                    <a:latin typeface="+mn-lt"/>
                  </a:rPr>
                  <a:t>For a comprehensive treatment of graph partitioning and the graph Laplacian, see</a:t>
                </a:r>
                <a:r>
                  <a:rPr lang="en-US" sz="1700" dirty="0">
                    <a:latin typeface="+mn-lt"/>
                    <a:hlinkClick r:id="rId3"/>
                  </a:rPr>
                  <a:t> Networks, second edition, Newman, Oxford, 2019</a:t>
                </a:r>
                <a:endParaRPr lang="en-US" sz="1700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4"/>
                <a:stretch>
                  <a:fillRect l="-969" t="-1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222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88749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Cluster models scale poorly with dimensionality </a:t>
                </a:r>
              </a:p>
              <a:p>
                <a:r>
                  <a:rPr lang="en-US" dirty="0">
                    <a:latin typeface="+mn-lt"/>
                  </a:rPr>
                  <a:t>Distances all become the same as dimensionality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⇒∞</m:t>
                    </m:r>
                  </m:oMath>
                </a14:m>
                <a:r>
                  <a:rPr lang="en-US" dirty="0">
                    <a:latin typeface="+mn-lt"/>
                  </a:rPr>
                  <a:t>      </a:t>
                </a:r>
              </a:p>
              <a:p>
                <a:r>
                  <a:rPr lang="en-US" dirty="0">
                    <a:latin typeface="+mn-lt"/>
                  </a:rPr>
                  <a:t>To understand this problem, consider Euclidean distance measure:   </a:t>
                </a:r>
              </a:p>
              <a:p>
                <a:pPr lvl="1"/>
                <a:r>
                  <a:rPr lang="en-US" sz="2800" dirty="0">
                    <a:latin typeface="+mn-lt"/>
                  </a:rPr>
                  <a:t>The volume of a hypersphere inside a n-dimensional hypercube with edge length 2d is:   </a:t>
                </a:r>
              </a:p>
              <a:p>
                <a:pPr marL="457200" lvl="1" indent="0">
                  <a:buNone/>
                </a:pPr>
                <a:r>
                  <a:rPr lang="en-US" sz="2800" i="1" dirty="0">
                    <a:latin typeface="+mn-lt"/>
                  </a:rPr>
                  <a:t>		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𝑉𝑜𝑙</m:t>
                    </m:r>
                    <m:r>
                      <a:rPr lang="en-US" sz="2800" i="1" baseline="-25000">
                        <a:latin typeface="Cambria Math" panose="02040503050406030204" pitchFamily="18" charset="0"/>
                      </a:rPr>
                      <m:t>𝐻𝑦𝑝𝑒𝑟𝑠𝑝h𝑒𝑟𝑒𝑠</m:t>
                    </m:r>
                  </m:oMath>
                </a14:m>
                <a:r>
                  <a:rPr lang="en-US" sz="2800" dirty="0">
                    <a:latin typeface="+mn-lt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sz="28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sSup>
                          <m:sSupPr>
                            <m:ctrlPr>
                              <a:rPr lang="en-US" sz="28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</m:sup>
                        </m:sSup>
                      </m:num>
                      <m:den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l-GR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  <m:d>
                          <m:dPr>
                            <m:ctrlPr>
                              <a:rPr lang="el-GR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/2</m:t>
                            </m:r>
                          </m:e>
                        </m:d>
                      </m:den>
                    </m:f>
                  </m:oMath>
                </a14:m>
                <a:endParaRPr lang="en-US" sz="2800" dirty="0">
                  <a:latin typeface="+mn-lt"/>
                </a:endParaRPr>
              </a:p>
              <a:p>
                <a:pPr lvl="1"/>
                <a:r>
                  <a:rPr lang="en-US" sz="2800" dirty="0">
                    <a:latin typeface="+mn-lt"/>
                  </a:rPr>
                  <a:t>The proportion of volumes of the hypercube and the spheres:   </a:t>
                </a:r>
                <a:endParaRPr lang="en-US" sz="2800" dirty="0">
                  <a:latin typeface="Script MT Bold" panose="03040602040607080904" pitchFamily="66" charset="0"/>
                </a:endParaRPr>
              </a:p>
              <a:p>
                <a:pPr marL="457200" lvl="1" indent="0">
                  <a:buNone/>
                </a:pPr>
                <a:r>
                  <a:rPr lang="en-US" sz="2800" dirty="0"/>
                  <a:t>	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𝑉𝑜𝑙</m:t>
                        </m:r>
                        <m:r>
                          <a:rPr lang="en-US" sz="2800" b="0" i="1" baseline="-25000" smtClean="0">
                            <a:latin typeface="Cambria Math" panose="02040503050406030204" pitchFamily="18" charset="0"/>
                          </a:rPr>
                          <m:t>𝐻𝑦𝑝𝑒𝑟𝑠𝑝h𝑒𝑟𝑒𝑠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𝑉𝑜𝑙</m:t>
                        </m:r>
                        <m:r>
                          <a:rPr lang="en-US" sz="2800" b="0" i="1" baseline="-25000" smtClean="0">
                            <a:latin typeface="Cambria Math" panose="02040503050406030204" pitchFamily="18" charset="0"/>
                          </a:rPr>
                          <m:t>𝐻𝑦𝑝𝑒𝑟𝑐𝑢𝑏𝑒</m:t>
                        </m:r>
                      </m:den>
                    </m:f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</m:sup>
                        </m:sSup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l-GR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  <m:d>
                          <m:dPr>
                            <m:ctrlPr>
                              <a:rPr lang="el-GR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/2</m:t>
                            </m:r>
                          </m:e>
                        </m:d>
                      </m:den>
                    </m:f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⇒1,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⇒∞</m:t>
                    </m:r>
                  </m:oMath>
                </a14:m>
                <a:r>
                  <a:rPr lang="en-US" sz="2800" dirty="0">
                    <a:latin typeface="Script MT Bold" panose="03040602040607080904" pitchFamily="66" charset="0"/>
                  </a:rPr>
                  <a:t> </a:t>
                </a:r>
              </a:p>
              <a:p>
                <a:pPr lvl="1"/>
                <a:r>
                  <a:rPr lang="en-US" sz="2800" dirty="0">
                    <a:latin typeface="+mn-lt"/>
                  </a:rPr>
                  <a:t>Another example of the </a:t>
                </a:r>
                <a:r>
                  <a:rPr lang="en-US" sz="2800" dirty="0">
                    <a:latin typeface="Script MT Bold" panose="03040602040607080904" pitchFamily="66" charset="0"/>
                  </a:rPr>
                  <a:t>Curse of Dimensionality!</a:t>
                </a:r>
              </a:p>
              <a:p>
                <a:pPr marL="457200" lvl="1" indent="0">
                  <a:buNone/>
                </a:pPr>
                <a:endParaRPr lang="en-US" i="1" dirty="0">
                  <a:solidFill>
                    <a:schemeClr val="accent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>
                    <a:solidFill>
                      <a:schemeClr val="accent1"/>
                    </a:solidFill>
                    <a:latin typeface="+mn-lt"/>
                  </a:rPr>
                  <a:t> is the </a:t>
                </a:r>
                <a:r>
                  <a:rPr lang="en-US" b="1" dirty="0">
                    <a:solidFill>
                      <a:schemeClr val="accent1"/>
                    </a:solidFill>
                    <a:latin typeface="+mn-lt"/>
                  </a:rPr>
                  <a:t>Gamma Function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887493"/>
              </a:xfrm>
              <a:blipFill>
                <a:blip r:embed="rId3"/>
                <a:stretch>
                  <a:fillRect l="-1077" t="-17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236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Cut the graph using the graph Laplacian</a:t>
                </a:r>
              </a:p>
              <a:p>
                <a:r>
                  <a:rPr lang="en-US" dirty="0">
                    <a:latin typeface="+mn-lt"/>
                  </a:rPr>
                  <a:t>We want to cut the graph to minimize the sum of weights of the cuts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 ∈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𝑐𝑜𝑚𝑝𝑜𝑛𝑒𝑛𝑡𝑠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 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For node (sample)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latin typeface="+mn-lt"/>
                  </a:rPr>
                  <a:t> define vector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>
                    <a:latin typeface="+mn-lt"/>
                  </a:rPr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+1, 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𝑛𝑜𝑑𝑒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𝑔𝑟𝑜𝑢𝑝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𝑛𝑜𝑑𝑒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𝑛𝑜𝑡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𝑔𝑟𝑜𝑢𝑝</m:t>
                            </m:r>
                          </m:e>
                        </m:eqArr>
                      </m:e>
                    </m:d>
                  </m:oMath>
                </a14:m>
                <a:endParaRPr lang="en-US" b="0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We can rewrite the first relationship for a single cut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Rearranging terms and using matrix form we find: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969" t="-1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5464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Cut the graph and find clusters   </a:t>
                </a:r>
              </a:p>
              <a:p>
                <a:r>
                  <a:rPr lang="en-US" dirty="0">
                    <a:latin typeface="+mn-lt"/>
                  </a:rPr>
                  <a:t>This relation is in the form of an </a:t>
                </a:r>
                <a:r>
                  <a:rPr lang="en-US" dirty="0" err="1">
                    <a:latin typeface="+mn-lt"/>
                  </a:rPr>
                  <a:t>eigendecomposition</a:t>
                </a:r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From this factorization,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>
                    <a:latin typeface="+mn-lt"/>
                  </a:rPr>
                  <a:t> are eigenvectors!</a:t>
                </a:r>
              </a:p>
              <a:p>
                <a:r>
                  <a:rPr lang="en-US" dirty="0">
                    <a:latin typeface="+mn-lt"/>
                  </a:rPr>
                  <a:t>The vector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>
                    <a:latin typeface="+mn-lt"/>
                  </a:rPr>
                  <a:t> defines cuts in the network </a:t>
                </a:r>
              </a:p>
              <a:p>
                <a:r>
                  <a:rPr lang="en-US" dirty="0">
                    <a:latin typeface="+mn-lt"/>
                  </a:rPr>
                  <a:t>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+mn-lt"/>
                  </a:rPr>
                  <a:t> clusters, need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dirty="0">
                    <a:latin typeface="+mn-lt"/>
                  </a:rPr>
                  <a:t> cuts </a:t>
                </a:r>
              </a:p>
              <a:p>
                <a:pPr lvl="1"/>
                <a:r>
                  <a:rPr lang="en-US" dirty="0">
                    <a:latin typeface="+mn-lt"/>
                  </a:rPr>
                  <a:t>Start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+mn-lt"/>
                  </a:rPr>
                  <a:t> eigenvectors corresponding to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+mn-lt"/>
                  </a:rPr>
                  <a:t> smallest nonzero eigenvalues  </a:t>
                </a:r>
              </a:p>
              <a:p>
                <a:pPr lvl="1"/>
                <a:r>
                  <a:rPr lang="en-US" dirty="0">
                    <a:latin typeface="+mn-lt"/>
                  </a:rPr>
                  <a:t>Apply cut algorithm to the eigenvectors   </a:t>
                </a:r>
              </a:p>
              <a:p>
                <a:pPr lvl="1"/>
                <a:r>
                  <a:rPr lang="en-US" dirty="0">
                    <a:latin typeface="+mn-lt"/>
                  </a:rPr>
                  <a:t>For example; k-means applied to the eigenvectors   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843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Spectral clustering </a:t>
            </a:r>
            <a:r>
              <a:rPr lang="en-US" dirty="0">
                <a:latin typeface="+mn-lt"/>
              </a:rPr>
              <a:t>is a graph-based state of the art clustering method</a:t>
            </a:r>
          </a:p>
          <a:p>
            <a:r>
              <a:rPr lang="en-US" dirty="0">
                <a:latin typeface="+mn-lt"/>
              </a:rPr>
              <a:t>Spectral clustering follows these steps: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Construct the association matrix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graph Laplacian from the association matrix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Factor the graph Laplacian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Partition the graph by k eigenvectors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Apply cut algorithm to eigenvectors</a:t>
            </a:r>
          </a:p>
          <a:p>
            <a:r>
              <a:rPr lang="en-US" dirty="0">
                <a:latin typeface="+mn-lt"/>
              </a:rPr>
              <a:t>In summary, spectral clustering constructs clusters on the orthogonal projections of the Laplacian matrix   </a:t>
            </a:r>
          </a:p>
          <a:p>
            <a:endParaRPr lang="en-US" sz="2800" dirty="0">
              <a:latin typeface="+mn-lt"/>
            </a:endParaRP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For a rigorous introduction to spectral clustering see </a:t>
            </a:r>
            <a:r>
              <a:rPr lang="en-US" sz="2400" dirty="0">
                <a:latin typeface="+mn-lt"/>
                <a:hlinkClick r:id="rId3"/>
              </a:rPr>
              <a:t>this tutorial article by von </a:t>
            </a:r>
            <a:r>
              <a:rPr lang="en-US" sz="2400" dirty="0" err="1">
                <a:latin typeface="+mn-lt"/>
                <a:hlinkClick r:id="rId3"/>
              </a:rPr>
              <a:t>Luxburg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091407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09EA6F-F7FE-7869-35DA-F9CB417A7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184" y="459782"/>
            <a:ext cx="9207893" cy="63336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66F47D-7A89-84A2-2E6A-56D638FD92FB}"/>
              </a:ext>
            </a:extLst>
          </p:cNvPr>
          <p:cNvSpPr txBox="1"/>
          <p:nvPr/>
        </p:nvSpPr>
        <p:spPr>
          <a:xfrm>
            <a:off x="506278" y="5712678"/>
            <a:ext cx="2050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From Scikit-Learn Clustering User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669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66F47D-7A89-84A2-2E6A-56D638FD92FB}"/>
              </a:ext>
            </a:extLst>
          </p:cNvPr>
          <p:cNvSpPr txBox="1"/>
          <p:nvPr/>
        </p:nvSpPr>
        <p:spPr>
          <a:xfrm>
            <a:off x="1650376" y="5712678"/>
            <a:ext cx="2050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From Scikit-Learn Clustering User Guide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6EBE4-A7F1-6377-9314-48C738530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496" y="221992"/>
            <a:ext cx="6195005" cy="654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398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6640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+mn-lt"/>
              </a:rPr>
              <a:t>Unsupervised learning methods </a:t>
            </a:r>
            <a:r>
              <a:rPr lang="en-US" sz="2800" b="1" dirty="0">
                <a:latin typeface="+mn-lt"/>
              </a:rPr>
              <a:t>learn structure of data</a:t>
            </a:r>
            <a:endParaRPr lang="en-US" sz="2800" dirty="0"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8968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29038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Unsupervised learning methods </a:t>
            </a:r>
            <a:r>
              <a:rPr lang="en-US" sz="2800" b="1" dirty="0">
                <a:latin typeface="+mn-lt"/>
              </a:rPr>
              <a:t>learn structure of data</a:t>
            </a:r>
            <a:endParaRPr lang="en-US" b="1" dirty="0">
              <a:latin typeface="+mn-lt"/>
            </a:endParaRPr>
          </a:p>
          <a:p>
            <a:pPr lvl="1"/>
            <a:r>
              <a:rPr lang="en-US" sz="2800" dirty="0">
                <a:latin typeface="+mn-lt"/>
              </a:rPr>
              <a:t>Structure is learned by determining </a:t>
            </a:r>
            <a:r>
              <a:rPr lang="en-US" sz="2800" b="1" dirty="0">
                <a:latin typeface="+mn-lt"/>
              </a:rPr>
              <a:t>association</a:t>
            </a:r>
            <a:r>
              <a:rPr lang="en-US" sz="2800" dirty="0">
                <a:latin typeface="+mn-lt"/>
              </a:rPr>
              <a:t> between cases</a:t>
            </a:r>
          </a:p>
          <a:p>
            <a:pPr lvl="1"/>
            <a:r>
              <a:rPr lang="en-US" sz="2800" dirty="0">
                <a:latin typeface="+mn-lt"/>
              </a:rPr>
              <a:t>Association based on </a:t>
            </a:r>
            <a:r>
              <a:rPr lang="en-US" sz="2800" b="1" dirty="0">
                <a:latin typeface="+mn-lt"/>
              </a:rPr>
              <a:t>measures of proximity, distance or dissimilarity</a:t>
            </a:r>
            <a:endParaRPr lang="en-US" sz="2800" dirty="0">
              <a:latin typeface="+mn-lt"/>
            </a:endParaRPr>
          </a:p>
          <a:p>
            <a:r>
              <a:rPr lang="en-US" dirty="0">
                <a:latin typeface="+mn-lt"/>
              </a:rPr>
              <a:t>Clustering algorithms are </a:t>
            </a:r>
            <a:r>
              <a:rPr lang="en-US" b="1" dirty="0">
                <a:latin typeface="+mn-lt"/>
              </a:rPr>
              <a:t>data mining methods</a:t>
            </a:r>
          </a:p>
          <a:p>
            <a:pPr lvl="1"/>
            <a:r>
              <a:rPr lang="en-US" dirty="0">
                <a:latin typeface="+mn-lt"/>
              </a:rPr>
              <a:t>Data mining seeks to find interesting relationships in data</a:t>
            </a:r>
          </a:p>
          <a:p>
            <a:pPr lvl="1"/>
            <a:r>
              <a:rPr lang="en-US" dirty="0">
                <a:latin typeface="+mn-lt"/>
              </a:rPr>
              <a:t>We have already encountered feature importance as a data mining method</a:t>
            </a:r>
          </a:p>
          <a:p>
            <a:pPr lvl="1"/>
            <a:endParaRPr lang="en-US" sz="2800" dirty="0"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551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290388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Algorithms can use different </a:t>
            </a:r>
            <a:r>
              <a:rPr lang="en-US" b="1" dirty="0">
                <a:latin typeface="+mn-lt"/>
              </a:rPr>
              <a:t>distance or dissimilarity metrics</a:t>
            </a:r>
          </a:p>
          <a:p>
            <a:pPr lvl="1"/>
            <a:r>
              <a:rPr lang="en-US" sz="2800" dirty="0">
                <a:latin typeface="+mn-lt"/>
              </a:rPr>
              <a:t>Structure based on distance metrics</a:t>
            </a:r>
          </a:p>
          <a:p>
            <a:pPr lvl="1"/>
            <a:r>
              <a:rPr lang="en-US" sz="2800" dirty="0">
                <a:latin typeface="+mn-lt"/>
              </a:rPr>
              <a:t>Different algorithms use different metrics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What are the ideal properties of clusters?  </a:t>
            </a:r>
          </a:p>
          <a:p>
            <a:r>
              <a:rPr lang="en-US" dirty="0">
                <a:latin typeface="+mn-lt"/>
              </a:rPr>
              <a:t>Good clusters have two properties</a:t>
            </a:r>
          </a:p>
          <a:p>
            <a:pPr lvl="1"/>
            <a:r>
              <a:rPr lang="en-US" sz="2800" b="1" dirty="0">
                <a:latin typeface="+mn-lt"/>
              </a:rPr>
              <a:t>Compactness: </a:t>
            </a:r>
            <a:r>
              <a:rPr lang="en-US" sz="2800" dirty="0">
                <a:latin typeface="+mn-lt"/>
              </a:rPr>
              <a:t>We what the clusters to be small with members close to each other</a:t>
            </a:r>
          </a:p>
          <a:p>
            <a:pPr lvl="1"/>
            <a:r>
              <a:rPr lang="en-US" sz="2800" b="1" dirty="0">
                <a:latin typeface="+mn-lt"/>
              </a:rPr>
              <a:t>Separation</a:t>
            </a:r>
            <a:r>
              <a:rPr lang="en-US" sz="2800" dirty="0">
                <a:latin typeface="+mn-lt"/>
              </a:rPr>
              <a:t>: We want the clusters are well separated, a closeness property</a:t>
            </a:r>
          </a:p>
          <a:p>
            <a:pPr lvl="1"/>
            <a:endParaRPr lang="en-US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3508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290388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Different models and dissimilarity metrics will give different results</a:t>
            </a:r>
          </a:p>
          <a:p>
            <a:pPr lvl="1"/>
            <a:r>
              <a:rPr lang="en-US" sz="2800" dirty="0">
                <a:latin typeface="+mn-lt"/>
              </a:rPr>
              <a:t>Dissimilarity metrics usually matter more than model choice</a:t>
            </a:r>
          </a:p>
          <a:p>
            <a:pPr lvl="1"/>
            <a:r>
              <a:rPr lang="en-US" sz="2800" dirty="0">
                <a:latin typeface="+mn-lt"/>
              </a:rPr>
              <a:t>But which one should we use? </a:t>
            </a:r>
          </a:p>
          <a:p>
            <a:r>
              <a:rPr lang="en-US" dirty="0">
                <a:latin typeface="+mn-lt"/>
              </a:rPr>
              <a:t>Evaluation is a significant problem with for unsupervised learning</a:t>
            </a:r>
          </a:p>
          <a:p>
            <a:pPr lvl="1"/>
            <a:r>
              <a:rPr lang="en-US" sz="2800" dirty="0">
                <a:latin typeface="+mn-lt"/>
              </a:rPr>
              <a:t>There are no labels for objective evaluation</a:t>
            </a:r>
          </a:p>
          <a:p>
            <a:pPr lvl="1"/>
            <a:r>
              <a:rPr lang="en-US" sz="2800" dirty="0">
                <a:latin typeface="+mn-lt"/>
              </a:rPr>
              <a:t>Evaluation is often subjective</a:t>
            </a:r>
          </a:p>
          <a:p>
            <a:r>
              <a:rPr lang="en-US" dirty="0">
                <a:latin typeface="+mn-lt"/>
              </a:rPr>
              <a:t>But, do we have to pick one best model?</a:t>
            </a:r>
          </a:p>
          <a:p>
            <a:pPr lvl="1"/>
            <a:r>
              <a:rPr lang="en-US" sz="2800" dirty="0">
                <a:latin typeface="+mn-lt"/>
              </a:rPr>
              <a:t>No</a:t>
            </a:r>
          </a:p>
          <a:p>
            <a:pPr lvl="1"/>
            <a:r>
              <a:rPr lang="en-US" sz="2800" dirty="0">
                <a:latin typeface="+mn-lt"/>
              </a:rPr>
              <a:t>Different models can show different useful relationships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0949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516" y="0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8223EED3-7B46-4411-92AD-9FC6754A0B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3637075"/>
                  </p:ext>
                </p:extLst>
              </p:nvPr>
            </p:nvGraphicFramePr>
            <p:xfrm>
              <a:off x="386640" y="566515"/>
              <a:ext cx="11630025" cy="5821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00251">
                      <a:extLst>
                        <a:ext uri="{9D8B030D-6E8A-4147-A177-3AD203B41FA5}">
                          <a16:colId xmlns:a16="http://schemas.microsoft.com/office/drawing/2014/main" val="1757814776"/>
                        </a:ext>
                      </a:extLst>
                    </a:gridCol>
                    <a:gridCol w="2157413">
                      <a:extLst>
                        <a:ext uri="{9D8B030D-6E8A-4147-A177-3AD203B41FA5}">
                          <a16:colId xmlns:a16="http://schemas.microsoft.com/office/drawing/2014/main" val="4041575726"/>
                        </a:ext>
                      </a:extLst>
                    </a:gridCol>
                    <a:gridCol w="1746959">
                      <a:extLst>
                        <a:ext uri="{9D8B030D-6E8A-4147-A177-3AD203B41FA5}">
                          <a16:colId xmlns:a16="http://schemas.microsoft.com/office/drawing/2014/main" val="1232253116"/>
                        </a:ext>
                      </a:extLst>
                    </a:gridCol>
                    <a:gridCol w="2914650">
                      <a:extLst>
                        <a:ext uri="{9D8B030D-6E8A-4147-A177-3AD203B41FA5}">
                          <a16:colId xmlns:a16="http://schemas.microsoft.com/office/drawing/2014/main" val="774572399"/>
                        </a:ext>
                      </a:extLst>
                    </a:gridCol>
                    <a:gridCol w="2810752">
                      <a:extLst>
                        <a:ext uri="{9D8B030D-6E8A-4147-A177-3AD203B41FA5}">
                          <a16:colId xmlns:a16="http://schemas.microsoft.com/office/drawing/2014/main" val="22789821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Method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 characteristic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Characteristics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Scalability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0674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K-means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Maximizes cluster compactness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Need to find k</a:t>
                          </a:r>
                        </a:p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Assumes equal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high,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oMath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Mini-batch high, O(n log(n))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81197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Agglomerative hierarchical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Clusters into dendrogram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0" lang="en-US" sz="20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low,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kumimoji="0" lang="en-US" sz="20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𝑛</m:t>
                                      </m:r>
                                    </m:e>
                                    <m:sup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3</m:t>
                                      </m:r>
                                    </m:sup>
                                  </m:sSup>
                                </m:e>
                              </m:d>
                            </m:oMath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0" lang="en-US" sz="20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low,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kumimoji="0" lang="en-US" sz="20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𝑛</m:t>
                                      </m:r>
                                    </m:e>
                                    <m:sup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3</m:t>
                                      </m:r>
                                    </m:sup>
                                  </m:sSup>
                                </m:e>
                              </m:d>
                            </m:oMath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946684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Affinity clustering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Responsible point in cluster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Less scalable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medium, O(n</a:t>
                          </a:r>
                          <a:r>
                            <a:rPr lang="en-US" sz="2000" baseline="30000" dirty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6776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DBSCAN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Uniform density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high, O(n log(n)), 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2039939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OPTICS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Variable density–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to medium, O(n log(n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)) to O(n</a:t>
                          </a:r>
                          <a:r>
                            <a:rPr lang="en-US" sz="2000" baseline="3000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), 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9493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Spectral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Minimum energy graph partition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Scalable with sparse graph -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- O(n) to O(n log(n))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5053462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8223EED3-7B46-4411-92AD-9FC6754A0B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3637075"/>
                  </p:ext>
                </p:extLst>
              </p:nvPr>
            </p:nvGraphicFramePr>
            <p:xfrm>
              <a:off x="386640" y="566515"/>
              <a:ext cx="11630025" cy="5821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00251">
                      <a:extLst>
                        <a:ext uri="{9D8B030D-6E8A-4147-A177-3AD203B41FA5}">
                          <a16:colId xmlns:a16="http://schemas.microsoft.com/office/drawing/2014/main" val="1757814776"/>
                        </a:ext>
                      </a:extLst>
                    </a:gridCol>
                    <a:gridCol w="2157413">
                      <a:extLst>
                        <a:ext uri="{9D8B030D-6E8A-4147-A177-3AD203B41FA5}">
                          <a16:colId xmlns:a16="http://schemas.microsoft.com/office/drawing/2014/main" val="4041575726"/>
                        </a:ext>
                      </a:extLst>
                    </a:gridCol>
                    <a:gridCol w="1746959">
                      <a:extLst>
                        <a:ext uri="{9D8B030D-6E8A-4147-A177-3AD203B41FA5}">
                          <a16:colId xmlns:a16="http://schemas.microsoft.com/office/drawing/2014/main" val="1232253116"/>
                        </a:ext>
                      </a:extLst>
                    </a:gridCol>
                    <a:gridCol w="2914650">
                      <a:extLst>
                        <a:ext uri="{9D8B030D-6E8A-4147-A177-3AD203B41FA5}">
                          <a16:colId xmlns:a16="http://schemas.microsoft.com/office/drawing/2014/main" val="774572399"/>
                        </a:ext>
                      </a:extLst>
                    </a:gridCol>
                    <a:gridCol w="2810752">
                      <a:extLst>
                        <a:ext uri="{9D8B030D-6E8A-4147-A177-3AD203B41FA5}">
                          <a16:colId xmlns:a16="http://schemas.microsoft.com/office/drawing/2014/main" val="2278982121"/>
                        </a:ext>
                      </a:extLst>
                    </a:gridCol>
                  </a:tblGrid>
                  <a:tr h="7010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Method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 characteristic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Characteristics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Scalability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0674545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K-means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Maximizes cluster compactness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Need to find k</a:t>
                          </a:r>
                        </a:p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Assumes equal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4317" t="-72727" r="-868" b="-4206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38119788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Agglomerative hierarchical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Clusters into dendrogram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02505" t="-247826" r="-97077" b="-50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4317" t="-247826" r="-868" b="-5034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94668411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Affinity clustering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Responsible point in cluster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Less scalable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medium, O(n</a:t>
                          </a:r>
                          <a:r>
                            <a:rPr lang="en-US" sz="2000" baseline="30000" dirty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677680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DBSCAN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Uniform density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high, O(n log(n)), 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20399394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OPTICS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Variable density–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to medium, O(n log(n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)) to O(n</a:t>
                          </a:r>
                          <a:r>
                            <a:rPr lang="en-US" sz="2000" baseline="3000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), 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94939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Spectral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Minimum energy graph partition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Scalable with sparse graph -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- O(n) to O(n log(n))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5053462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4446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The curse of dimensionality means that all clusters are the same in high dimensions</a:t>
            </a:r>
          </a:p>
          <a:p>
            <a:r>
              <a:rPr lang="en-US" dirty="0">
                <a:latin typeface="+mn-lt"/>
              </a:rPr>
              <a:t>Sampling density decreases exponentially   </a:t>
            </a:r>
          </a:p>
          <a:p>
            <a:r>
              <a:rPr lang="en-US" dirty="0">
                <a:latin typeface="+mn-lt"/>
              </a:rPr>
              <a:t>Distances converge to the same size in a high dimensional space  </a:t>
            </a:r>
          </a:p>
          <a:p>
            <a:r>
              <a:rPr lang="en-US" sz="2800" dirty="0">
                <a:latin typeface="+mn-lt"/>
              </a:rPr>
              <a:t>The choice of metric does not help </a:t>
            </a:r>
          </a:p>
          <a:p>
            <a:pPr lvl="1"/>
            <a:r>
              <a:rPr lang="en-US" b="1" dirty="0">
                <a:latin typeface="+mn-lt"/>
              </a:rPr>
              <a:t>All distances are the same in high dimensions!  </a:t>
            </a:r>
          </a:p>
          <a:p>
            <a:r>
              <a:rPr lang="en-US" dirty="0">
                <a:latin typeface="+mn-lt"/>
              </a:rPr>
              <a:t>Implication is that high-dimensional cluster models are easy to overfit!!</a:t>
            </a:r>
          </a:p>
        </p:txBody>
      </p:sp>
    </p:spTree>
    <p:extLst>
      <p:ext uri="{BB962C8B-B14F-4D97-AF65-F5344CB8AC3E}">
        <p14:creationId xmlns:p14="http://schemas.microsoft.com/office/powerpoint/2010/main" val="3920829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6" y="896080"/>
                <a:ext cx="4191799" cy="404616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Demonstration of the Curse of Dimensionality </a:t>
                </a:r>
              </a:p>
              <a:p>
                <a:r>
                  <a:rPr lang="en-US" dirty="0">
                    <a:latin typeface="+mn-lt"/>
                  </a:rPr>
                  <a:t>Distances all become the same as dimensionality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⇒∞</m:t>
                    </m:r>
                  </m:oMath>
                </a14:m>
                <a:r>
                  <a:rPr lang="en-US" dirty="0">
                    <a:latin typeface="+mn-lt"/>
                  </a:rPr>
                  <a:t>    </a:t>
                </a:r>
              </a:p>
              <a:p>
                <a:r>
                  <a:rPr lang="en-US" dirty="0">
                    <a:latin typeface="+mn-lt"/>
                  </a:rPr>
                  <a:t>Distribution becomes centered at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ra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>
                    <a:latin typeface="+mn-lt"/>
                  </a:rPr>
                  <a:t>   </a:t>
                </a:r>
              </a:p>
              <a:p>
                <a:pPr marL="0" indent="0">
                  <a:buNone/>
                </a:pPr>
                <a:r>
                  <a:rPr lang="en-US" sz="2000" dirty="0">
                    <a:latin typeface="+mn-lt"/>
                    <a:hlinkClick r:id="rId3"/>
                  </a:rPr>
                  <a:t>From Dasgupta, 2001  </a:t>
                </a:r>
                <a:endParaRPr lang="en-US" sz="2000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6" y="896080"/>
                <a:ext cx="4191799" cy="4046168"/>
              </a:xfrm>
              <a:blipFill>
                <a:blip r:embed="rId4"/>
                <a:stretch>
                  <a:fillRect l="-2907" t="-2560" r="-4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6F66FF1-478F-F2C0-9C59-A195E41340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408" y="841472"/>
            <a:ext cx="7234392" cy="59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473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How can we extend clustering to higher dimensions?    </a:t>
            </a:r>
          </a:p>
          <a:p>
            <a:r>
              <a:rPr lang="en-US" dirty="0">
                <a:latin typeface="+mn-lt"/>
              </a:rPr>
              <a:t>Reducing dimensionality can help</a:t>
            </a:r>
          </a:p>
          <a:p>
            <a:r>
              <a:rPr lang="en-US" dirty="0">
                <a:latin typeface="+mn-lt"/>
              </a:rPr>
              <a:t>Need to create a </a:t>
            </a:r>
            <a:r>
              <a:rPr lang="en-US" b="1" dirty="0">
                <a:latin typeface="+mn-lt"/>
              </a:rPr>
              <a:t>lower dimensional embedding </a:t>
            </a:r>
          </a:p>
          <a:p>
            <a:r>
              <a:rPr lang="en-US" dirty="0">
                <a:latin typeface="+mn-lt"/>
              </a:rPr>
              <a:t>But how?   </a:t>
            </a:r>
          </a:p>
          <a:p>
            <a:r>
              <a:rPr lang="en-US" sz="2800" dirty="0">
                <a:latin typeface="+mn-lt"/>
              </a:rPr>
              <a:t>PCA is a linear Euclidian projection</a:t>
            </a:r>
          </a:p>
          <a:p>
            <a:r>
              <a:rPr lang="en-US" dirty="0">
                <a:latin typeface="+mn-lt"/>
              </a:rPr>
              <a:t>Several families of alternatives  </a:t>
            </a:r>
          </a:p>
          <a:p>
            <a:pPr lvl="1"/>
            <a:r>
              <a:rPr lang="en-US" dirty="0">
                <a:latin typeface="+mn-lt"/>
              </a:rPr>
              <a:t>Subspace clustering</a:t>
            </a:r>
          </a:p>
          <a:p>
            <a:pPr lvl="1"/>
            <a:r>
              <a:rPr lang="en-US" dirty="0">
                <a:latin typeface="+mn-lt"/>
              </a:rPr>
              <a:t>Random projection   </a:t>
            </a:r>
          </a:p>
          <a:p>
            <a:pPr lvl="1"/>
            <a:r>
              <a:rPr lang="en-US" dirty="0">
                <a:latin typeface="+mn-lt"/>
              </a:rPr>
              <a:t>Manifold learning  </a:t>
            </a:r>
          </a:p>
          <a:p>
            <a:pPr lvl="1"/>
            <a:r>
              <a:rPr lang="en-US" dirty="0">
                <a:latin typeface="+mn-lt"/>
              </a:rPr>
              <a:t>Our next lesson! </a:t>
            </a:r>
          </a:p>
          <a:p>
            <a:pPr lvl="1"/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030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Graph-Based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252733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Graph Based Clustering Models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Many cluster models use a graph to model relationships    </a:t>
            </a:r>
          </a:p>
          <a:p>
            <a:r>
              <a:rPr lang="en-US" dirty="0">
                <a:latin typeface="+mn-lt"/>
              </a:rPr>
              <a:t>A graph is constructed for the distance or similarity relationships </a:t>
            </a:r>
          </a:p>
          <a:p>
            <a:pPr lvl="1"/>
            <a:r>
              <a:rPr lang="en-US" dirty="0">
                <a:latin typeface="+mn-lt"/>
              </a:rPr>
              <a:t>Observations (samples) are nodes </a:t>
            </a:r>
          </a:p>
          <a:p>
            <a:pPr lvl="1"/>
            <a:r>
              <a:rPr lang="en-US" dirty="0">
                <a:latin typeface="+mn-lt"/>
              </a:rPr>
              <a:t>Edges connect samples</a:t>
            </a:r>
          </a:p>
          <a:p>
            <a:pPr lvl="1"/>
            <a:r>
              <a:rPr lang="en-US" dirty="0">
                <a:latin typeface="+mn-lt"/>
              </a:rPr>
              <a:t>Edge weights are distance or similarity </a:t>
            </a:r>
          </a:p>
          <a:p>
            <a:r>
              <a:rPr lang="en-US" dirty="0">
                <a:latin typeface="+mn-lt"/>
              </a:rPr>
              <a:t>Relationships on the graph are used to separate data into clusters </a:t>
            </a:r>
          </a:p>
          <a:p>
            <a:r>
              <a:rPr lang="en-US" dirty="0">
                <a:latin typeface="+mn-lt"/>
              </a:rPr>
              <a:t> Several commonly used classes of clustering algorithms are graph-based</a:t>
            </a:r>
          </a:p>
          <a:p>
            <a:pPr lvl="1"/>
            <a:r>
              <a:rPr lang="en-US" dirty="0">
                <a:latin typeface="+mn-lt"/>
              </a:rPr>
              <a:t>Hierarchical </a:t>
            </a:r>
          </a:p>
          <a:p>
            <a:pPr lvl="1"/>
            <a:r>
              <a:rPr lang="en-US" dirty="0">
                <a:latin typeface="+mn-lt"/>
              </a:rPr>
              <a:t>Affinity clustering</a:t>
            </a:r>
          </a:p>
          <a:p>
            <a:pPr lvl="1"/>
            <a:r>
              <a:rPr lang="en-US" dirty="0">
                <a:latin typeface="+mn-lt"/>
              </a:rPr>
              <a:t>Density clustering </a:t>
            </a:r>
          </a:p>
          <a:p>
            <a:pPr lvl="1"/>
            <a:r>
              <a:rPr lang="en-US" dirty="0">
                <a:latin typeface="+mn-lt"/>
              </a:rPr>
              <a:t>Spectral clustering </a:t>
            </a:r>
          </a:p>
        </p:txBody>
      </p:sp>
    </p:spTree>
    <p:extLst>
      <p:ext uri="{BB962C8B-B14F-4D97-AF65-F5344CB8AC3E}">
        <p14:creationId xmlns:p14="http://schemas.microsoft.com/office/powerpoint/2010/main" val="27749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20910</TotalTime>
  <Words>2787</Words>
  <Application>Microsoft Office PowerPoint</Application>
  <PresentationFormat>Widescreen</PresentationFormat>
  <Paragraphs>470</Paragraphs>
  <Slides>49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60" baseType="lpstr">
      <vt:lpstr>Arial</vt:lpstr>
      <vt:lpstr>Calibri</vt:lpstr>
      <vt:lpstr>Calibri Light</vt:lpstr>
      <vt:lpstr>Cambria Math</vt:lpstr>
      <vt:lpstr>Courier New</vt:lpstr>
      <vt:lpstr>Script MT Bold</vt:lpstr>
      <vt:lpstr>Segoe UI</vt:lpstr>
      <vt:lpstr>Segoe UI Light</vt:lpstr>
      <vt:lpstr>Symbol</vt:lpstr>
      <vt:lpstr>Office Theme</vt:lpstr>
      <vt:lpstr>1_Office Theme</vt:lpstr>
      <vt:lpstr>CSCI E-96 Data Mining, Exploration and Discovery Introduction to Clustering Models Part 2</vt:lpstr>
      <vt:lpstr>Clustering in High Dimensions and The Curse of Dimensionality!</vt:lpstr>
      <vt:lpstr>What Could Possibly Go Wrong? Curse of Dimensionality!</vt:lpstr>
      <vt:lpstr>What Could Possibly Go Wrong? Curse of Dimensionality</vt:lpstr>
      <vt:lpstr>What Could Possibly Go Wrong? Curse of Dimensionality</vt:lpstr>
      <vt:lpstr>What Could Possibly Go Wrong? Curse of Dimensionality</vt:lpstr>
      <vt:lpstr>What Could Possibly Go Wrong? Curse of Dimensionality</vt:lpstr>
      <vt:lpstr>Graph-Based Clustering Models</vt:lpstr>
      <vt:lpstr>Graph Based Clustering Models </vt:lpstr>
      <vt:lpstr>Scaling distance and similarity measures</vt:lpstr>
      <vt:lpstr>Scaling distance and similarity measures</vt:lpstr>
      <vt:lpstr>Scaling distance and similarity measures</vt:lpstr>
      <vt:lpstr>Scaling distance and similarity measures</vt:lpstr>
      <vt:lpstr>Affinity-Based Clustering Models</vt:lpstr>
      <vt:lpstr>Affinity Clustering </vt:lpstr>
      <vt:lpstr>Affinity Clustering </vt:lpstr>
      <vt:lpstr>Affinity Clustering </vt:lpstr>
      <vt:lpstr>Affinity Clustering </vt:lpstr>
      <vt:lpstr>Density-Based Clustering Models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Spectral Clustering Models</vt:lpstr>
      <vt:lpstr>Spectral Clustering </vt:lpstr>
      <vt:lpstr>Spectral Clustering </vt:lpstr>
      <vt:lpstr>Spectral Clustering </vt:lpstr>
      <vt:lpstr>Spectral Clustering </vt:lpstr>
      <vt:lpstr>Spectral Clustering </vt:lpstr>
      <vt:lpstr>Spectral Clustering </vt:lpstr>
      <vt:lpstr>Spectral Clustering </vt:lpstr>
      <vt:lpstr>Summary</vt:lpstr>
      <vt:lpstr>Summary</vt:lpstr>
      <vt:lpstr>Summary</vt:lpstr>
      <vt:lpstr>Summary</vt:lpstr>
      <vt:lpstr>Summary</vt:lpstr>
      <vt:lpstr>Summary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803</cp:revision>
  <dcterms:created xsi:type="dcterms:W3CDTF">2020-07-25T22:15:22Z</dcterms:created>
  <dcterms:modified xsi:type="dcterms:W3CDTF">2024-07-29T03:04:22Z</dcterms:modified>
</cp:coreProperties>
</file>

<file path=docProps/thumbnail.jpeg>
</file>